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handoutMasterIdLst>
    <p:handoutMasterId r:id="rId21"/>
  </p:handoutMasterIdLst>
  <p:sldIdLst>
    <p:sldId id="314" r:id="rId5"/>
    <p:sldId id="324" r:id="rId6"/>
    <p:sldId id="316" r:id="rId7"/>
    <p:sldId id="317" r:id="rId8"/>
    <p:sldId id="318" r:id="rId9"/>
    <p:sldId id="319" r:id="rId10"/>
    <p:sldId id="323" r:id="rId11"/>
    <p:sldId id="320" r:id="rId12"/>
    <p:sldId id="321" r:id="rId13"/>
    <p:sldId id="322" r:id="rId14"/>
    <p:sldId id="315" r:id="rId15"/>
    <p:sldId id="326" r:id="rId16"/>
    <p:sldId id="327" r:id="rId17"/>
    <p:sldId id="328" r:id="rId18"/>
    <p:sldId id="325"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A95"/>
    <a:srgbClr val="690304"/>
    <a:srgbClr val="969696"/>
    <a:srgbClr val="382E25"/>
    <a:srgbClr val="C17945"/>
    <a:srgbClr val="31526A"/>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26" autoAdjust="0"/>
  </p:normalViewPr>
  <p:slideViewPr>
    <p:cSldViewPr snapToGrid="0" snapToObjects="1">
      <p:cViewPr varScale="1">
        <p:scale>
          <a:sx n="81" d="100"/>
          <a:sy n="81" d="100"/>
        </p:scale>
        <p:origin x="594" y="96"/>
      </p:cViewPr>
      <p:guideLst>
        <p:guide orient="horz" pos="4247"/>
        <p:guide pos="395"/>
      </p:guideLst>
    </p:cSldViewPr>
  </p:slideViewPr>
  <p:outlineViewPr>
    <p:cViewPr>
      <p:scale>
        <a:sx n="33" d="100"/>
        <a:sy n="33" d="100"/>
      </p:scale>
      <p:origin x="0" y="0"/>
    </p:cViewPr>
  </p:outlineViewPr>
  <p:notesTextViewPr>
    <p:cViewPr>
      <p:scale>
        <a:sx n="3" d="2"/>
        <a:sy n="3" d="2"/>
      </p:scale>
      <p:origin x="0" y="0"/>
    </p:cViewPr>
  </p:notesTextViewPr>
  <p:sorterViewPr>
    <p:cViewPr>
      <p:scale>
        <a:sx n="128" d="100"/>
        <a:sy n="128" d="100"/>
      </p:scale>
      <p:origin x="0" y="-9078"/>
    </p:cViewPr>
  </p:sorterViewPr>
  <p:notesViewPr>
    <p:cSldViewPr snapToGrid="0" snapToObjects="1">
      <p:cViewPr varScale="1">
        <p:scale>
          <a:sx n="154" d="100"/>
          <a:sy n="154" d="100"/>
        </p:scale>
        <p:origin x="596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2/13/2024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2/13/2024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BentonSans" panose="02000504020000020004" pitchFamily="2" charset="0"/>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BentonSans" panose="02000504020000020004" pitchFamily="2" charset="0"/>
                <a:cs typeface="Arial"/>
              </a:defRPr>
            </a:lvl1pPr>
          </a:lstStyle>
          <a:p>
            <a:pPr lvl="0"/>
            <a:r>
              <a:rPr lang="en-US" dirty="0"/>
              <a:t>IUPUI</a:t>
            </a:r>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BentonSans" panose="02000504020000020004" pitchFamily="2" charset="0"/>
                <a:cs typeface="Arial"/>
              </a:defRPr>
            </a:lvl1pPr>
          </a:lstStyle>
          <a:p>
            <a:pPr lvl="0"/>
            <a:r>
              <a:rPr lang="en-US" dirty="0"/>
              <a:t>SUBHEAD OR NAME OF SCHOOL, DEPARTMENT, OR UNIT</a:t>
            </a:r>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mn-lt"/>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BentonSans" panose="02000504020000020004" pitchFamily="2" charset="0"/>
                <a:cs typeface="Arial"/>
              </a:defRPr>
            </a:lvl1pPr>
          </a:lstStyle>
          <a:p>
            <a:pPr lvl="0"/>
            <a:r>
              <a:rPr lang="en-US" dirty="0"/>
              <a:t>SECTION NUMBER OR SUBTITLE</a:t>
            </a:r>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mn-lt"/>
                <a:cs typeface="Arial"/>
              </a:defRPr>
            </a:lvl1pPr>
          </a:lstStyle>
          <a:p>
            <a:r>
              <a:rPr lang="en-US" dirty="0"/>
              <a:t>Click to edit master title style</a:t>
            </a:r>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404041"/>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mn-lt"/>
                <a:cs typeface="Arial"/>
              </a:defRPr>
            </a:lvl1pPr>
          </a:lstStyle>
          <a:p>
            <a:r>
              <a:rPr lang="en-US" dirty="0"/>
              <a:t>Click to edit master title style</a:t>
            </a:r>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spcAft>
                <a:spcPts val="0"/>
              </a:spcAft>
              <a:buFont typeface="Arial"/>
              <a:buChar char="•"/>
              <a:defRPr sz="1800">
                <a:solidFill>
                  <a:srgbClr val="404041"/>
                </a:solidFill>
                <a:latin typeface="+mn-lt"/>
                <a:cs typeface="Arial"/>
              </a:defRPr>
            </a:lvl1pPr>
            <a:lvl2pPr marL="742950" indent="-285750">
              <a:lnSpc>
                <a:spcPct val="100000"/>
              </a:lnSpc>
              <a:spcAft>
                <a:spcPts val="0"/>
              </a:spcAft>
              <a:buFont typeface="Arial"/>
              <a:buChar char="•"/>
              <a:defRPr sz="1800">
                <a:solidFill>
                  <a:srgbClr val="404041"/>
                </a:solidFill>
                <a:latin typeface="+mn-lt"/>
                <a:cs typeface="Arial"/>
              </a:defRPr>
            </a:lvl2pPr>
            <a:lvl3pPr marL="1143000" indent="-228600">
              <a:lnSpc>
                <a:spcPct val="100000"/>
              </a:lnSpc>
              <a:spcAft>
                <a:spcPts val="0"/>
              </a:spcAft>
              <a:buFont typeface="Arial"/>
              <a:buChar char="•"/>
              <a:defRPr sz="1800">
                <a:solidFill>
                  <a:srgbClr val="404041"/>
                </a:solidFill>
                <a:latin typeface="+mn-lt"/>
                <a:cs typeface="Arial"/>
              </a:defRPr>
            </a:lvl3pPr>
            <a:lvl4pPr marL="1600200" indent="-228600">
              <a:lnSpc>
                <a:spcPct val="100000"/>
              </a:lnSpc>
              <a:spcAft>
                <a:spcPts val="0"/>
              </a:spcAft>
              <a:buFont typeface="Arial"/>
              <a:buChar char="•"/>
              <a:defRPr sz="1800">
                <a:solidFill>
                  <a:srgbClr val="404041"/>
                </a:solidFill>
                <a:latin typeface="+mn-lt"/>
                <a:cs typeface="Arial"/>
              </a:defRPr>
            </a:lvl4pPr>
            <a:lvl5pPr marL="2057400" indent="-228600">
              <a:lnSpc>
                <a:spcPct val="100000"/>
              </a:lnSpc>
              <a:spcAft>
                <a:spcPts val="0"/>
              </a:spcAft>
              <a:buFont typeface="Arial"/>
              <a:buChar char="•"/>
              <a:defRPr sz="1800">
                <a:solidFill>
                  <a:srgbClr val="404041"/>
                </a:solidFill>
                <a:latin typeface="+mn-lt"/>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p:nvPr>
        </p:nvSpPr>
        <p:spPr>
          <a:xfrm>
            <a:off x="5573059" y="0"/>
            <a:ext cx="3570941" cy="6858000"/>
          </a:xfrm>
        </p:spPr>
        <p:txBody>
          <a:bodyPr/>
          <a:lstStyle/>
          <a:p>
            <a:r>
              <a:rPr lang="en-US" dirty="0"/>
              <a:t>Click icon to add picture</a:t>
            </a:r>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IUPUI</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mn-lt"/>
                <a:cs typeface="Arial"/>
              </a:defRPr>
            </a:lvl1pPr>
          </a:lstStyle>
          <a:p>
            <a:r>
              <a:rPr lang="en-US" dirty="0"/>
              <a:t>Click to edit master title style</a:t>
            </a:r>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FFFFFF"/>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a:t>Click icon to add picture</a:t>
            </a:r>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mn-lt"/>
                <a:cs typeface="Arial"/>
              </a:defRPr>
            </a:lvl1pPr>
          </a:lstStyle>
          <a:p>
            <a:r>
              <a:rPr lang="en-US" dirty="0"/>
              <a:t>Click to edit master title style</a:t>
            </a:r>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BentonSans" panose="02000504020000020004" pitchFamily="2" charset="0"/>
                <a:cs typeface="Arial"/>
              </a:defRPr>
            </a:lvl1pPr>
            <a:lvl2pPr marL="742950" indent="-285750">
              <a:lnSpc>
                <a:spcPct val="100000"/>
              </a:lnSpc>
              <a:buFont typeface="Arial"/>
              <a:buChar char="•"/>
              <a:defRPr sz="1800">
                <a:solidFill>
                  <a:srgbClr val="FFFFFF"/>
                </a:solidFill>
                <a:latin typeface="BentonSans" panose="02000504020000020004" pitchFamily="2" charset="0"/>
                <a:cs typeface="Arial"/>
              </a:defRPr>
            </a:lvl2pPr>
            <a:lvl3pPr marL="1143000" indent="-228600">
              <a:lnSpc>
                <a:spcPct val="100000"/>
              </a:lnSpc>
              <a:buFont typeface="Arial"/>
              <a:buChar char="•"/>
              <a:defRPr sz="1800">
                <a:solidFill>
                  <a:srgbClr val="FFFFFF"/>
                </a:solidFill>
                <a:latin typeface="BentonSans" panose="02000504020000020004" pitchFamily="2" charset="0"/>
                <a:cs typeface="Arial"/>
              </a:defRPr>
            </a:lvl3pPr>
            <a:lvl4pPr marL="1600200" indent="-228600">
              <a:lnSpc>
                <a:spcPct val="100000"/>
              </a:lnSpc>
              <a:buFont typeface="Arial"/>
              <a:buChar char="•"/>
              <a:defRPr sz="1800">
                <a:solidFill>
                  <a:srgbClr val="FFFFFF"/>
                </a:solidFill>
                <a:latin typeface="BentonSans" panose="02000504020000020004" pitchFamily="2" charset="0"/>
                <a:cs typeface="Arial"/>
              </a:defRPr>
            </a:lvl4pPr>
            <a:lvl5pPr marL="2057400" indent="-228600">
              <a:lnSpc>
                <a:spcPct val="100000"/>
              </a:lnSpc>
              <a:buFont typeface="Arial"/>
              <a:buChar char="•"/>
              <a:defRPr sz="1800">
                <a:solidFill>
                  <a:srgbClr val="FFFFFF"/>
                </a:solidFill>
                <a:latin typeface="BentonSans" panose="02000504020000020004" pitchFamily="2" charset="0"/>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mj-lt"/>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dirty="0"/>
              <a:t>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BentonSans" panose="02000504020000020004" pitchFamily="2" charset="0"/>
          <a:ea typeface="+mj-ea"/>
          <a:cs typeface="Arial"/>
        </a:defRPr>
      </a:lvl1pPr>
    </p:titleStyle>
    <p:bodyStyle>
      <a:lvl1pPr marL="342900" indent="-342900" algn="l" defTabSz="457200" rtl="0" eaLnBrk="1" latinLnBrk="0" hangingPunct="1">
        <a:lnSpc>
          <a:spcPct val="100000"/>
        </a:lnSpc>
        <a:spcBef>
          <a:spcPts val="0"/>
        </a:spcBef>
        <a:spcAft>
          <a:spcPts val="0"/>
        </a:spcAft>
        <a:buClr>
          <a:schemeClr val="tx1">
            <a:lumMod val="50000"/>
            <a:lumOff val="50000"/>
          </a:schemeClr>
        </a:buClr>
        <a:buSzPct val="100000"/>
        <a:buFont typeface="Wingdings" charset="2"/>
        <a:buChar char="§"/>
        <a:defRPr sz="1800" kern="1200">
          <a:solidFill>
            <a:schemeClr val="tx1"/>
          </a:solidFill>
          <a:latin typeface="BentonSans" panose="02000504020000020004" pitchFamily="2" charset="0"/>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sz="1800" kern="1200">
          <a:solidFill>
            <a:schemeClr val="tx1"/>
          </a:solidFill>
          <a:latin typeface="BentonSans" panose="02000504020000020004" pitchFamily="2" charset="0"/>
          <a:ea typeface="+mn-ea"/>
          <a:cs typeface="Arial"/>
        </a:defRPr>
      </a:lvl2pPr>
      <a:lvl3pPr marL="1143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BentonSans" panose="02000504020000020004" pitchFamily="2" charset="0"/>
          <a:ea typeface="+mn-ea"/>
          <a:cs typeface="Arial"/>
        </a:defRPr>
      </a:lvl3pPr>
      <a:lvl4pPr marL="16002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BentonSans" panose="02000504020000020004" pitchFamily="2" charset="0"/>
          <a:ea typeface="+mn-ea"/>
          <a:cs typeface="Arial"/>
        </a:defRPr>
      </a:lvl4pPr>
      <a:lvl5pPr marL="20574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BentonSans" panose="02000504020000020004"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applega@iupui.edu" TargetMode="External"/><Relationship Id="rId2" Type="http://schemas.openxmlformats.org/officeDocument/2006/relationships/hyperlink" Target="https://academicaffairs.iupui.edu/Faculty-Affairs/PromotionTenure/ptreviewupdat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P&amp;T Guidelines to Support Diversity, Equity and Inclusion at IUPUI</a:t>
            </a:r>
            <a:endParaRPr lang="en-US" sz="3600" dirty="0"/>
          </a:p>
        </p:txBody>
      </p:sp>
      <p:sp>
        <p:nvSpPr>
          <p:cNvPr id="3" name="Text Placeholder 2"/>
          <p:cNvSpPr>
            <a:spLocks noGrp="1"/>
          </p:cNvSpPr>
          <p:nvPr>
            <p:ph type="body" sz="quarter" idx="10"/>
          </p:nvPr>
        </p:nvSpPr>
        <p:spPr/>
        <p:txBody>
          <a:bodyPr/>
          <a:lstStyle/>
          <a:p>
            <a:pPr lvl="0"/>
            <a:r>
              <a:rPr lang="en-US" dirty="0"/>
              <a:t>IUPUI</a:t>
            </a:r>
          </a:p>
        </p:txBody>
      </p:sp>
      <p:sp>
        <p:nvSpPr>
          <p:cNvPr id="4" name="Text Placeholder 3"/>
          <p:cNvSpPr>
            <a:spLocks noGrp="1"/>
          </p:cNvSpPr>
          <p:nvPr>
            <p:ph type="body" sz="quarter" idx="11"/>
          </p:nvPr>
        </p:nvSpPr>
        <p:spPr>
          <a:xfrm>
            <a:off x="502904" y="2857753"/>
            <a:ext cx="7942596" cy="571247"/>
          </a:xfrm>
        </p:spPr>
        <p:txBody>
          <a:bodyPr/>
          <a:lstStyle/>
          <a:p>
            <a:r>
              <a:rPr lang="en-US" dirty="0"/>
              <a:t>Ad Hoc Committee on Promotion and Tenure Revisions:  </a:t>
            </a:r>
          </a:p>
          <a:p>
            <a:r>
              <a:rPr lang="en-US" dirty="0"/>
              <a:t>Diversity, Equity and Inclusion</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7429-02B7-DA48-9643-92E297DBFD33}"/>
              </a:ext>
            </a:extLst>
          </p:cNvPr>
          <p:cNvSpPr>
            <a:spLocks noGrp="1"/>
          </p:cNvSpPr>
          <p:nvPr>
            <p:ph type="ctrTitle"/>
          </p:nvPr>
        </p:nvSpPr>
        <p:spPr/>
        <p:txBody>
          <a:bodyPr/>
          <a:lstStyle/>
          <a:p>
            <a:r>
              <a:rPr lang="en-US" dirty="0"/>
              <a:t>3-Specific markings for IUPUI P&amp;T CV</a:t>
            </a:r>
          </a:p>
        </p:txBody>
      </p:sp>
      <p:sp>
        <p:nvSpPr>
          <p:cNvPr id="3" name="Content Placeholder 2">
            <a:extLst>
              <a:ext uri="{FF2B5EF4-FFF2-40B4-BE49-F238E27FC236}">
                <a16:creationId xmlns:a16="http://schemas.microsoft.com/office/drawing/2014/main" id="{62285EB0-B4CA-6F48-BD55-AE03350AFFAE}"/>
              </a:ext>
            </a:extLst>
          </p:cNvPr>
          <p:cNvSpPr>
            <a:spLocks noGrp="1"/>
          </p:cNvSpPr>
          <p:nvPr>
            <p:ph idx="1"/>
          </p:nvPr>
        </p:nvSpPr>
        <p:spPr/>
        <p:txBody>
          <a:bodyPr>
            <a:normAutofit lnSpcReduction="10000"/>
          </a:bodyPr>
          <a:lstStyle/>
          <a:p>
            <a:pPr marL="0" indent="0">
              <a:buNone/>
            </a:pPr>
            <a:r>
              <a:rPr lang="en-US" dirty="0"/>
              <a:t>Current markings:</a:t>
            </a:r>
          </a:p>
          <a:p>
            <a:pPr marL="0" indent="0">
              <a:buNone/>
            </a:pPr>
            <a:r>
              <a:rPr lang="en-US" dirty="0"/>
              <a:t>	</a:t>
            </a:r>
            <a:r>
              <a:rPr lang="en-US" b="1" dirty="0"/>
              <a:t>Author</a:t>
            </a:r>
            <a:r>
              <a:rPr lang="en-US" dirty="0"/>
              <a:t>, in-rank</a:t>
            </a:r>
          </a:p>
          <a:p>
            <a:pPr marL="0" indent="0">
              <a:buNone/>
            </a:pPr>
            <a:r>
              <a:rPr lang="en-US" dirty="0"/>
              <a:t>	* Student co-author</a:t>
            </a:r>
          </a:p>
          <a:p>
            <a:pPr marL="0" indent="0">
              <a:buNone/>
            </a:pPr>
            <a:endParaRPr lang="en-US" dirty="0"/>
          </a:p>
          <a:p>
            <a:pPr marL="0" indent="0">
              <a:buNone/>
            </a:pPr>
            <a:r>
              <a:rPr lang="en-US" dirty="0"/>
              <a:t>Possible:</a:t>
            </a:r>
          </a:p>
          <a:p>
            <a:pPr marL="0" indent="0">
              <a:buNone/>
            </a:pPr>
            <a:r>
              <a:rPr lang="en-US" dirty="0"/>
              <a:t>	# Diversity-related</a:t>
            </a:r>
          </a:p>
          <a:p>
            <a:pPr marL="0" indent="0">
              <a:buNone/>
            </a:pPr>
            <a:endParaRPr lang="en-US" dirty="0"/>
          </a:p>
          <a:p>
            <a:pPr marL="0" indent="0">
              <a:buNone/>
            </a:pPr>
            <a:r>
              <a:rPr lang="en-US" dirty="0"/>
              <a:t># Course re-design:  LIS S506:  added section on bias in research population selection</a:t>
            </a:r>
          </a:p>
          <a:p>
            <a:pPr marL="0" indent="0">
              <a:buNone/>
            </a:pPr>
            <a:endParaRPr lang="en-US" dirty="0"/>
          </a:p>
          <a:p>
            <a:pPr marL="0" indent="0">
              <a:buNone/>
            </a:pPr>
            <a:r>
              <a:rPr lang="en-US" dirty="0"/>
              <a:t># External funding.  Established scholarship fund for diverse graduate students.</a:t>
            </a:r>
          </a:p>
          <a:p>
            <a:pPr marL="0" indent="0">
              <a:buNone/>
            </a:pPr>
            <a:endParaRPr lang="en-US" dirty="0"/>
          </a:p>
          <a:p>
            <a:pPr marL="0" indent="0">
              <a:buNone/>
            </a:pPr>
            <a:r>
              <a:rPr lang="en-US" dirty="0"/>
              <a:t>#  Chair of School of XXXX Diversity Strategic Plan Committee</a:t>
            </a:r>
          </a:p>
          <a:p>
            <a:pPr marL="0" indent="0">
              <a:buNone/>
            </a:pPr>
            <a:r>
              <a:rPr lang="en-US" dirty="0"/>
              <a:t>	</a:t>
            </a:r>
          </a:p>
          <a:p>
            <a:pPr marL="0" indent="0">
              <a:buNone/>
            </a:pPr>
            <a:r>
              <a:rPr lang="en-US" dirty="0"/>
              <a:t>	</a:t>
            </a:r>
          </a:p>
        </p:txBody>
      </p:sp>
      <p:sp>
        <p:nvSpPr>
          <p:cNvPr id="4" name="Text Placeholder 3">
            <a:extLst>
              <a:ext uri="{FF2B5EF4-FFF2-40B4-BE49-F238E27FC236}">
                <a16:creationId xmlns:a16="http://schemas.microsoft.com/office/drawing/2014/main" id="{7F94CC8B-69FF-8243-9FF9-0880B1761AD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622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8584-79E1-224D-A657-1F17A4959BB1}"/>
              </a:ext>
            </a:extLst>
          </p:cNvPr>
          <p:cNvSpPr>
            <a:spLocks noGrp="1"/>
          </p:cNvSpPr>
          <p:nvPr>
            <p:ph type="title"/>
          </p:nvPr>
        </p:nvSpPr>
        <p:spPr/>
        <p:txBody>
          <a:bodyPr/>
          <a:lstStyle/>
          <a:p>
            <a:r>
              <a:rPr lang="en-US" dirty="0"/>
              <a:t>Process and timeline</a:t>
            </a:r>
          </a:p>
        </p:txBody>
      </p:sp>
      <p:sp>
        <p:nvSpPr>
          <p:cNvPr id="3" name="Text Placeholder 2">
            <a:extLst>
              <a:ext uri="{FF2B5EF4-FFF2-40B4-BE49-F238E27FC236}">
                <a16:creationId xmlns:a16="http://schemas.microsoft.com/office/drawing/2014/main" id="{2B4813C7-A7EB-8145-A152-D8D068E2B04A}"/>
              </a:ext>
            </a:extLst>
          </p:cNvPr>
          <p:cNvSpPr>
            <a:spLocks noGrp="1"/>
          </p:cNvSpPr>
          <p:nvPr>
            <p:ph type="body" sz="quarter" idx="10"/>
          </p:nvPr>
        </p:nvSpPr>
        <p:spPr/>
        <p:txBody>
          <a:bodyPr/>
          <a:lstStyle/>
          <a:p>
            <a:r>
              <a:rPr lang="en-US" i="1" dirty="0"/>
              <a:t>quickly</a:t>
            </a:r>
          </a:p>
        </p:txBody>
      </p:sp>
    </p:spTree>
    <p:extLst>
      <p:ext uri="{BB962C8B-B14F-4D97-AF65-F5344CB8AC3E}">
        <p14:creationId xmlns:p14="http://schemas.microsoft.com/office/powerpoint/2010/main" val="99909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FC67-86AC-8049-9EC2-759EF2844F2E}"/>
              </a:ext>
            </a:extLst>
          </p:cNvPr>
          <p:cNvSpPr>
            <a:spLocks noGrp="1"/>
          </p:cNvSpPr>
          <p:nvPr>
            <p:ph type="ctrTitle"/>
          </p:nvPr>
        </p:nvSpPr>
        <p:spPr/>
        <p:txBody>
          <a:bodyPr/>
          <a:lstStyle/>
          <a:p>
            <a:r>
              <a:rPr lang="en-US" dirty="0"/>
              <a:t>Next steps for this proposal:</a:t>
            </a:r>
          </a:p>
        </p:txBody>
      </p:sp>
      <p:sp>
        <p:nvSpPr>
          <p:cNvPr id="3" name="Text Placeholder 2">
            <a:extLst>
              <a:ext uri="{FF2B5EF4-FFF2-40B4-BE49-F238E27FC236}">
                <a16:creationId xmlns:a16="http://schemas.microsoft.com/office/drawing/2014/main" id="{0F1FFF7F-A587-2940-BFA6-0829197ED91D}"/>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BF1BB6DA-66F6-9846-AF23-039A94724D23}"/>
              </a:ext>
            </a:extLst>
          </p:cNvPr>
          <p:cNvSpPr>
            <a:spLocks noGrp="1"/>
          </p:cNvSpPr>
          <p:nvPr>
            <p:ph idx="1"/>
          </p:nvPr>
        </p:nvSpPr>
        <p:spPr/>
        <p:txBody>
          <a:bodyPr/>
          <a:lstStyle/>
          <a:p>
            <a:pPr marL="0" indent="0">
              <a:buNone/>
            </a:pPr>
            <a:r>
              <a:rPr lang="en-US" dirty="0"/>
              <a:t>FEEDBACK from IFC / others to this:</a:t>
            </a:r>
          </a:p>
          <a:p>
            <a:pPr lvl="1"/>
            <a:r>
              <a:rPr lang="en-US" dirty="0"/>
              <a:t>Via the Office of Academic Affairs </a:t>
            </a:r>
            <a:r>
              <a:rPr lang="en-US" dirty="0">
                <a:hlinkClick r:id="rId2"/>
              </a:rPr>
              <a:t>website</a:t>
            </a:r>
            <a:endParaRPr lang="en-US" dirty="0"/>
          </a:p>
          <a:p>
            <a:pPr lvl="1"/>
            <a:r>
              <a:rPr lang="en-US" dirty="0"/>
              <a:t>To your school’s representative at the Campus P&amp;T Committee</a:t>
            </a:r>
          </a:p>
          <a:p>
            <a:pPr lvl="1"/>
            <a:r>
              <a:rPr lang="en-US" dirty="0"/>
              <a:t>To your school’s representatives at the IFC</a:t>
            </a:r>
          </a:p>
          <a:p>
            <a:pPr lvl="1"/>
            <a:r>
              <a:rPr lang="en-US" dirty="0"/>
              <a:t>To Rachel Applegate </a:t>
            </a:r>
            <a:r>
              <a:rPr lang="en-US" dirty="0">
                <a:hlinkClick r:id="rId3"/>
              </a:rPr>
              <a:t>rapplega@iupui.edu</a:t>
            </a:r>
            <a:endParaRPr lang="en-US" dirty="0"/>
          </a:p>
          <a:p>
            <a:pPr lvl="1"/>
            <a:endParaRPr lang="en-US" dirty="0"/>
          </a:p>
          <a:p>
            <a:pPr marL="0" indent="0">
              <a:buNone/>
            </a:pPr>
            <a:r>
              <a:rPr lang="en-US" dirty="0"/>
              <a:t>Ad Hoc Working Group finalizes a proposal</a:t>
            </a:r>
          </a:p>
          <a:p>
            <a:pPr marL="0" indent="0">
              <a:buNone/>
            </a:pPr>
            <a:endParaRPr lang="en-US" dirty="0"/>
          </a:p>
          <a:p>
            <a:pPr marL="0" indent="0">
              <a:buNone/>
            </a:pPr>
            <a:r>
              <a:rPr lang="en-US" dirty="0"/>
              <a:t>IFC Executive Committee determines:</a:t>
            </a:r>
          </a:p>
          <a:p>
            <a:pPr marL="285750" indent="-285750">
              <a:buFont typeface="Arial" panose="020B0604020202020204" pitchFamily="34" charset="0"/>
              <a:buChar char="•"/>
            </a:pPr>
            <a:r>
              <a:rPr lang="en-US" dirty="0"/>
              <a:t>Refers to committees?</a:t>
            </a:r>
          </a:p>
          <a:p>
            <a:pPr marL="285750" indent="-285750">
              <a:buFont typeface="Arial" panose="020B0604020202020204" pitchFamily="34" charset="0"/>
              <a:buChar char="•"/>
            </a:pPr>
            <a:r>
              <a:rPr lang="en-US" dirty="0"/>
              <a:t>Brings to IFC directly</a:t>
            </a:r>
          </a:p>
          <a:p>
            <a:pPr marL="285750" indent="-285750">
              <a:buFont typeface="Arial" panose="020B0604020202020204" pitchFamily="34" charset="0"/>
              <a:buChar char="•"/>
            </a:pPr>
            <a:endParaRPr lang="en-US" dirty="0"/>
          </a:p>
          <a:p>
            <a:pPr marL="0" indent="0">
              <a:buNone/>
            </a:pPr>
            <a:r>
              <a:rPr lang="en-US" i="1" dirty="0"/>
              <a:t>The IFC will vote on any final formal proposal.</a:t>
            </a:r>
          </a:p>
          <a:p>
            <a:pPr marL="0" indent="0">
              <a:buNone/>
            </a:pPr>
            <a:endParaRPr lang="en-US" i="1" dirty="0"/>
          </a:p>
        </p:txBody>
      </p:sp>
    </p:spTree>
    <p:extLst>
      <p:ext uri="{BB962C8B-B14F-4D97-AF65-F5344CB8AC3E}">
        <p14:creationId xmlns:p14="http://schemas.microsoft.com/office/powerpoint/2010/main" val="89487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D6FB-E092-584C-AAC3-9E8D9DCC127D}"/>
              </a:ext>
            </a:extLst>
          </p:cNvPr>
          <p:cNvSpPr>
            <a:spLocks noGrp="1"/>
          </p:cNvSpPr>
          <p:nvPr>
            <p:ph type="ctrTitle"/>
          </p:nvPr>
        </p:nvSpPr>
        <p:spPr/>
        <p:txBody>
          <a:bodyPr/>
          <a:lstStyle/>
          <a:p>
            <a:r>
              <a:rPr lang="en-US" dirty="0"/>
              <a:t>When would this go into effect?</a:t>
            </a:r>
          </a:p>
        </p:txBody>
      </p:sp>
      <p:sp>
        <p:nvSpPr>
          <p:cNvPr id="3" name="Text Placeholder 2">
            <a:extLst>
              <a:ext uri="{FF2B5EF4-FFF2-40B4-BE49-F238E27FC236}">
                <a16:creationId xmlns:a16="http://schemas.microsoft.com/office/drawing/2014/main" id="{13883FA7-C98B-D141-91C9-AA102ABB6EA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AD011139-340B-E645-87D6-B9B54D341CB0}"/>
              </a:ext>
            </a:extLst>
          </p:cNvPr>
          <p:cNvSpPr>
            <a:spLocks noGrp="1"/>
          </p:cNvSpPr>
          <p:nvPr>
            <p:ph idx="1"/>
          </p:nvPr>
        </p:nvSpPr>
        <p:spPr/>
        <p:txBody>
          <a:bodyPr/>
          <a:lstStyle/>
          <a:p>
            <a:pPr marL="0" indent="0">
              <a:buNone/>
            </a:pPr>
            <a:r>
              <a:rPr lang="en-US" dirty="0"/>
              <a:t>2021-2022 promotion and tenure candidates:</a:t>
            </a:r>
          </a:p>
          <a:p>
            <a:pPr marL="285750" indent="-285750">
              <a:buFont typeface="Arial" panose="020B0604020202020204" pitchFamily="34" charset="0"/>
              <a:buChar char="•"/>
            </a:pPr>
            <a:r>
              <a:rPr lang="en-US" dirty="0"/>
              <a:t>Formatting changes for the CV and e-dossier</a:t>
            </a:r>
          </a:p>
          <a:p>
            <a:pPr marL="685800" lvl="1">
              <a:buFont typeface="Arial" panose="020B0604020202020204" pitchFamily="34" charset="0"/>
              <a:buChar char="•"/>
            </a:pPr>
            <a:r>
              <a:rPr lang="en-US" dirty="0"/>
              <a:t>marking DEI items</a:t>
            </a:r>
          </a:p>
          <a:p>
            <a:pPr marL="685800" lvl="1">
              <a:buFont typeface="Arial" panose="020B0604020202020204" pitchFamily="34" charset="0"/>
              <a:buChar char="•"/>
            </a:pPr>
            <a:r>
              <a:rPr lang="en-US" dirty="0"/>
              <a:t>providing a special DEI reflection if desired</a:t>
            </a:r>
          </a:p>
          <a:p>
            <a:pPr marL="0" indent="0">
              <a:buNone/>
            </a:pPr>
            <a:r>
              <a:rPr lang="en-US" i="1" dirty="0"/>
              <a:t>No penalty for not using these markings.</a:t>
            </a:r>
          </a:p>
          <a:p>
            <a:pPr marL="285750" indent="-285750">
              <a:buFont typeface="Arial" panose="020B0604020202020204" pitchFamily="34" charset="0"/>
              <a:buChar char="•"/>
            </a:pPr>
            <a:endParaRPr lang="en-US" dirty="0"/>
          </a:p>
          <a:p>
            <a:pPr marL="0" indent="0">
              <a:buNone/>
            </a:pPr>
            <a:r>
              <a:rPr lang="en-US" dirty="0"/>
              <a:t>2022-2023 promotion candidates:</a:t>
            </a:r>
          </a:p>
          <a:p>
            <a:pPr marL="285750" indent="-285750">
              <a:buFont typeface="Arial" panose="020B0604020202020204" pitchFamily="34" charset="0"/>
              <a:buChar char="•"/>
            </a:pPr>
            <a:r>
              <a:rPr lang="en-US" dirty="0"/>
              <a:t>Integrative DEI case </a:t>
            </a:r>
            <a:r>
              <a:rPr lang="en-US" i="1" dirty="0"/>
              <a:t>opt-in</a:t>
            </a:r>
            <a:endParaRPr lang="en-US" dirty="0"/>
          </a:p>
          <a:p>
            <a:pPr marL="285750" indent="-285750">
              <a:buFont typeface="Arial" panose="020B0604020202020204" pitchFamily="34" charset="0"/>
              <a:buChar char="•"/>
            </a:pPr>
            <a:endParaRPr lang="en-US" dirty="0"/>
          </a:p>
          <a:p>
            <a:pPr marL="0" indent="0">
              <a:buNone/>
            </a:pPr>
            <a:endParaRPr lang="en-US" dirty="0"/>
          </a:p>
          <a:p>
            <a:pPr marL="0" indent="0">
              <a:buNone/>
            </a:pPr>
            <a:r>
              <a:rPr lang="en-US" dirty="0"/>
              <a:t>Tenure candidates may use tenure criteria from when they were hired OR may opt into later standards.  The integrative case is not mandatory for anybody.  </a:t>
            </a:r>
          </a:p>
        </p:txBody>
      </p:sp>
    </p:spTree>
    <p:extLst>
      <p:ext uri="{BB962C8B-B14F-4D97-AF65-F5344CB8AC3E}">
        <p14:creationId xmlns:p14="http://schemas.microsoft.com/office/powerpoint/2010/main" val="273681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0CE8-55A9-EE40-A36F-6F5776D98A4C}"/>
              </a:ext>
            </a:extLst>
          </p:cNvPr>
          <p:cNvSpPr>
            <a:spLocks noGrp="1"/>
          </p:cNvSpPr>
          <p:nvPr>
            <p:ph type="ctrTitle"/>
          </p:nvPr>
        </p:nvSpPr>
        <p:spPr/>
        <p:txBody>
          <a:bodyPr/>
          <a:lstStyle/>
          <a:p>
            <a:r>
              <a:rPr lang="en-US" dirty="0"/>
              <a:t>Not done yet:</a:t>
            </a:r>
          </a:p>
        </p:txBody>
      </p:sp>
      <p:sp>
        <p:nvSpPr>
          <p:cNvPr id="3" name="Text Placeholder 2">
            <a:extLst>
              <a:ext uri="{FF2B5EF4-FFF2-40B4-BE49-F238E27FC236}">
                <a16:creationId xmlns:a16="http://schemas.microsoft.com/office/drawing/2014/main" id="{009A39A4-1BD0-9046-BE10-EF1C0EED8FF2}"/>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052D9EF4-7D68-AC42-A8D7-D8770C749E82}"/>
              </a:ext>
            </a:extLst>
          </p:cNvPr>
          <p:cNvSpPr>
            <a:spLocks noGrp="1"/>
          </p:cNvSpPr>
          <p:nvPr>
            <p:ph idx="1"/>
          </p:nvPr>
        </p:nvSpPr>
        <p:spPr/>
        <p:txBody>
          <a:bodyPr/>
          <a:lstStyle/>
          <a:p>
            <a:r>
              <a:rPr lang="en-US" dirty="0"/>
              <a:t>Are there other integrative case types that may be useful?  (e.g. community engaged faculty?)</a:t>
            </a:r>
          </a:p>
          <a:p>
            <a:r>
              <a:rPr lang="en-US" dirty="0"/>
              <a:t>How would this apply to non-tenure-track cases?</a:t>
            </a:r>
          </a:p>
          <a:p>
            <a:r>
              <a:rPr lang="en-US" dirty="0"/>
              <a:t>What do units and the campus want in terms of diversity, equity and inclusion for all faculty, during annual reviews?</a:t>
            </a:r>
          </a:p>
          <a:p>
            <a:r>
              <a:rPr lang="en-US" dirty="0"/>
              <a:t>How do we account for, measure, and value, items that are primarily local?  That are not grants, publications, or presentations?</a:t>
            </a:r>
          </a:p>
          <a:p>
            <a:endParaRPr lang="en-US" dirty="0"/>
          </a:p>
          <a:p>
            <a:pPr marL="0" indent="0">
              <a:buNone/>
            </a:pPr>
            <a:r>
              <a:rPr lang="en-US" b="1" dirty="0"/>
              <a:t>ALREADY AVAILABLE:  </a:t>
            </a:r>
            <a:endParaRPr lang="en-US" dirty="0"/>
          </a:p>
          <a:p>
            <a:pPr marL="0" indent="0">
              <a:buNone/>
            </a:pPr>
            <a:r>
              <a:rPr lang="en-US" dirty="0"/>
              <a:t>There are many resources already available to assist faculty in considering how to more fully engage with diversity, equity and inclusion in their research, teaching and service.  </a:t>
            </a:r>
          </a:p>
        </p:txBody>
      </p:sp>
    </p:spTree>
    <p:extLst>
      <p:ext uri="{BB962C8B-B14F-4D97-AF65-F5344CB8AC3E}">
        <p14:creationId xmlns:p14="http://schemas.microsoft.com/office/powerpoint/2010/main" val="56784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6271-23FE-C748-8ACF-090D0C3BA83D}"/>
              </a:ext>
            </a:extLst>
          </p:cNvPr>
          <p:cNvSpPr>
            <a:spLocks noGrp="1"/>
          </p:cNvSpPr>
          <p:nvPr>
            <p:ph type="title"/>
          </p:nvPr>
        </p:nvSpPr>
        <p:spPr/>
        <p:txBody>
          <a:bodyPr/>
          <a:lstStyle/>
          <a:p>
            <a:r>
              <a:rPr lang="en-US" dirty="0"/>
              <a:t>Comments, questions?</a:t>
            </a:r>
          </a:p>
        </p:txBody>
      </p:sp>
    </p:spTree>
    <p:extLst>
      <p:ext uri="{BB962C8B-B14F-4D97-AF65-F5344CB8AC3E}">
        <p14:creationId xmlns:p14="http://schemas.microsoft.com/office/powerpoint/2010/main" val="414277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63D7-28E0-C946-A375-E45BE5F0FEAC}"/>
              </a:ext>
            </a:extLst>
          </p:cNvPr>
          <p:cNvSpPr>
            <a:spLocks noGrp="1"/>
          </p:cNvSpPr>
          <p:nvPr>
            <p:ph type="title"/>
          </p:nvPr>
        </p:nvSpPr>
        <p:spPr>
          <a:xfrm>
            <a:off x="493994" y="380748"/>
            <a:ext cx="6802482" cy="494412"/>
          </a:xfrm>
        </p:spPr>
        <p:txBody>
          <a:bodyPr/>
          <a:lstStyle/>
          <a:p>
            <a:r>
              <a:rPr lang="en-US" dirty="0"/>
              <a:t>IUPUI</a:t>
            </a:r>
          </a:p>
        </p:txBody>
      </p:sp>
      <p:sp>
        <p:nvSpPr>
          <p:cNvPr id="5" name="TextBox 4">
            <a:extLst>
              <a:ext uri="{FF2B5EF4-FFF2-40B4-BE49-F238E27FC236}">
                <a16:creationId xmlns:a16="http://schemas.microsoft.com/office/drawing/2014/main" id="{7960F8F9-671E-7A45-B605-BD56F02E447A}"/>
              </a:ext>
            </a:extLst>
          </p:cNvPr>
          <p:cNvSpPr txBox="1"/>
          <p:nvPr/>
        </p:nvSpPr>
        <p:spPr>
          <a:xfrm>
            <a:off x="596900" y="1320800"/>
            <a:ext cx="7351994" cy="3416320"/>
          </a:xfrm>
          <a:prstGeom prst="rect">
            <a:avLst/>
          </a:prstGeom>
          <a:noFill/>
        </p:spPr>
        <p:txBody>
          <a:bodyPr wrap="square" rtlCol="0">
            <a:spAutoFit/>
          </a:bodyPr>
          <a:lstStyle/>
          <a:p>
            <a:r>
              <a:rPr lang="en-US" dirty="0">
                <a:solidFill>
                  <a:schemeClr val="bg1"/>
                </a:solidFill>
              </a:rPr>
              <a:t>IUPUI P&amp;T Guidelines p. 6-7</a:t>
            </a:r>
          </a:p>
          <a:p>
            <a:endParaRPr lang="en-US" dirty="0">
              <a:solidFill>
                <a:schemeClr val="bg1"/>
              </a:solidFill>
            </a:endParaRPr>
          </a:p>
          <a:p>
            <a:endParaRPr lang="en-US" dirty="0">
              <a:solidFill>
                <a:schemeClr val="bg1"/>
              </a:solidFill>
            </a:endParaRPr>
          </a:p>
          <a:p>
            <a:r>
              <a:rPr lang="en-US" dirty="0">
                <a:solidFill>
                  <a:schemeClr val="bg1"/>
                </a:solidFill>
              </a:rPr>
              <a:t>Institutional Values:</a:t>
            </a:r>
          </a:p>
          <a:p>
            <a:r>
              <a:rPr lang="en-US" dirty="0">
                <a:solidFill>
                  <a:schemeClr val="bg1"/>
                </a:solidFill>
              </a:rPr>
              <a:t>Diversity, Equity and Inclusion</a:t>
            </a:r>
          </a:p>
          <a:p>
            <a:pPr lvl="1"/>
            <a:r>
              <a:rPr lang="en-US" dirty="0">
                <a:solidFill>
                  <a:schemeClr val="bg1"/>
                </a:solidFill>
              </a:rPr>
              <a:t>IUPUI is committed to providing, nurturing and enhancing a diverse community of learners and scholars in an environment of equity and inclusion. </a:t>
            </a:r>
          </a:p>
          <a:p>
            <a:pPr lvl="1"/>
            <a:r>
              <a:rPr lang="en-US" dirty="0">
                <a:solidFill>
                  <a:schemeClr val="bg1"/>
                </a:solidFill>
              </a:rPr>
              <a:t>Faculty work that contributes to the diversity of learners and scholars at IUPUI and that enhances our environment of equity and inclusion is highly valued and should be acknowledged and rewarded in the review process.</a:t>
            </a:r>
          </a:p>
        </p:txBody>
      </p:sp>
    </p:spTree>
    <p:extLst>
      <p:ext uri="{BB962C8B-B14F-4D97-AF65-F5344CB8AC3E}">
        <p14:creationId xmlns:p14="http://schemas.microsoft.com/office/powerpoint/2010/main" val="136484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8FB3-4B5E-9A4A-860D-0A7D24A3FF93}"/>
              </a:ext>
            </a:extLst>
          </p:cNvPr>
          <p:cNvSpPr>
            <a:spLocks noGrp="1"/>
          </p:cNvSpPr>
          <p:nvPr>
            <p:ph type="title"/>
          </p:nvPr>
        </p:nvSpPr>
        <p:spPr>
          <a:xfrm>
            <a:off x="526130" y="3416047"/>
            <a:ext cx="6783045" cy="1457035"/>
          </a:xfrm>
        </p:spPr>
        <p:txBody>
          <a:bodyPr/>
          <a:lstStyle/>
          <a:p>
            <a:r>
              <a:rPr lang="en-US" dirty="0"/>
              <a:t>For your consideration:</a:t>
            </a:r>
            <a:br>
              <a:rPr lang="en-US" dirty="0"/>
            </a:br>
            <a:r>
              <a:rPr lang="en-US" dirty="0"/>
              <a:t>Initial steps</a:t>
            </a:r>
          </a:p>
        </p:txBody>
      </p:sp>
      <p:sp>
        <p:nvSpPr>
          <p:cNvPr id="3" name="Text Placeholder 2">
            <a:extLst>
              <a:ext uri="{FF2B5EF4-FFF2-40B4-BE49-F238E27FC236}">
                <a16:creationId xmlns:a16="http://schemas.microsoft.com/office/drawing/2014/main" id="{046C08C1-E8CE-924C-804C-F7DAAE0B780C}"/>
              </a:ext>
            </a:extLst>
          </p:cNvPr>
          <p:cNvSpPr>
            <a:spLocks noGrp="1"/>
          </p:cNvSpPr>
          <p:nvPr>
            <p:ph type="body" sz="quarter" idx="10"/>
          </p:nvPr>
        </p:nvSpPr>
        <p:spPr/>
        <p:txBody>
          <a:bodyPr/>
          <a:lstStyle/>
          <a:p>
            <a:r>
              <a:rPr lang="en-US" dirty="0"/>
              <a:t>Initial</a:t>
            </a:r>
          </a:p>
        </p:txBody>
      </p:sp>
    </p:spTree>
    <p:extLst>
      <p:ext uri="{BB962C8B-B14F-4D97-AF65-F5344CB8AC3E}">
        <p14:creationId xmlns:p14="http://schemas.microsoft.com/office/powerpoint/2010/main" val="195811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D5238A-9772-894F-8E66-CA2C0E1BBBA0}"/>
              </a:ext>
            </a:extLst>
          </p:cNvPr>
          <p:cNvSpPr>
            <a:spLocks noGrp="1"/>
          </p:cNvSpPr>
          <p:nvPr>
            <p:ph type="ctrTitle"/>
          </p:nvPr>
        </p:nvSpPr>
        <p:spPr>
          <a:xfrm>
            <a:off x="518825" y="237250"/>
            <a:ext cx="8015594" cy="1413751"/>
          </a:xfrm>
        </p:spPr>
        <p:txBody>
          <a:bodyPr>
            <a:normAutofit fontScale="90000"/>
          </a:bodyPr>
          <a:lstStyle/>
          <a:p>
            <a:r>
              <a:rPr lang="en-US" dirty="0"/>
              <a:t>Circular:  Recognition of Faculty Activities Related to Diversity Equity and Inclusion in Promotion and Tenure Review. </a:t>
            </a:r>
            <a:r>
              <a:rPr lang="en-US" sz="2200" b="0" i="1" dirty="0"/>
              <a:t>Draft of 12-20-2020</a:t>
            </a:r>
            <a:endParaRPr lang="en-US" b="0" dirty="0"/>
          </a:p>
        </p:txBody>
      </p:sp>
      <p:sp>
        <p:nvSpPr>
          <p:cNvPr id="5" name="Content Placeholder 4">
            <a:extLst>
              <a:ext uri="{FF2B5EF4-FFF2-40B4-BE49-F238E27FC236}">
                <a16:creationId xmlns:a16="http://schemas.microsoft.com/office/drawing/2014/main" id="{23B9DBE9-E215-084F-83B6-F1705644C197}"/>
              </a:ext>
            </a:extLst>
          </p:cNvPr>
          <p:cNvSpPr>
            <a:spLocks noGrp="1"/>
          </p:cNvSpPr>
          <p:nvPr>
            <p:ph idx="1"/>
          </p:nvPr>
        </p:nvSpPr>
        <p:spPr/>
        <p:txBody>
          <a:bodyPr/>
          <a:lstStyle/>
          <a:p>
            <a:r>
              <a:rPr lang="en-US" sz="2400" dirty="0"/>
              <a:t>Initial steps (formulate now)</a:t>
            </a:r>
          </a:p>
          <a:p>
            <a:endParaRPr lang="en-US" sz="2400" dirty="0"/>
          </a:p>
          <a:p>
            <a:r>
              <a:rPr lang="en-US" sz="2400" dirty="0"/>
              <a:t>Next steps</a:t>
            </a:r>
          </a:p>
          <a:p>
            <a:endParaRPr lang="en-US" sz="2400" dirty="0"/>
          </a:p>
          <a:p>
            <a:r>
              <a:rPr lang="en-US" sz="2400" dirty="0"/>
              <a:t>Definitions, recommendations and examples</a:t>
            </a:r>
          </a:p>
          <a:p>
            <a:endParaRPr lang="en-US" sz="2400" dirty="0"/>
          </a:p>
          <a:p>
            <a:r>
              <a:rPr lang="en-US" sz="2400" dirty="0"/>
              <a:t>IU policy language</a:t>
            </a:r>
          </a:p>
          <a:p>
            <a:endParaRPr lang="en-US" dirty="0"/>
          </a:p>
        </p:txBody>
      </p:sp>
    </p:spTree>
    <p:extLst>
      <p:ext uri="{BB962C8B-B14F-4D97-AF65-F5344CB8AC3E}">
        <p14:creationId xmlns:p14="http://schemas.microsoft.com/office/powerpoint/2010/main" val="63461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2FC5-D105-8440-85DC-3482FDC6E7AE}"/>
              </a:ext>
            </a:extLst>
          </p:cNvPr>
          <p:cNvSpPr>
            <a:spLocks noGrp="1"/>
          </p:cNvSpPr>
          <p:nvPr>
            <p:ph type="ctrTitle"/>
          </p:nvPr>
        </p:nvSpPr>
        <p:spPr/>
        <p:txBody>
          <a:bodyPr/>
          <a:lstStyle/>
          <a:p>
            <a:r>
              <a:rPr lang="en-US" dirty="0"/>
              <a:t>Initial steps</a:t>
            </a:r>
          </a:p>
        </p:txBody>
      </p:sp>
      <p:sp>
        <p:nvSpPr>
          <p:cNvPr id="3" name="Text Placeholder 2">
            <a:extLst>
              <a:ext uri="{FF2B5EF4-FFF2-40B4-BE49-F238E27FC236}">
                <a16:creationId xmlns:a16="http://schemas.microsoft.com/office/drawing/2014/main" id="{57243024-102C-9049-9A8E-F2AA82E4867F}"/>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A30D6853-D70A-7844-9DFF-E2A68A567A46}"/>
              </a:ext>
            </a:extLst>
          </p:cNvPr>
          <p:cNvSpPr>
            <a:spLocks noGrp="1"/>
          </p:cNvSpPr>
          <p:nvPr>
            <p:ph idx="1"/>
          </p:nvPr>
        </p:nvSpPr>
        <p:spPr/>
        <p:txBody>
          <a:bodyPr/>
          <a:lstStyle/>
          <a:p>
            <a:r>
              <a:rPr lang="en-US" dirty="0"/>
              <a:t>Develop an </a:t>
            </a:r>
            <a:r>
              <a:rPr lang="en-US" b="1" dirty="0"/>
              <a:t>integrative case type focused on DEI </a:t>
            </a:r>
            <a:r>
              <a:rPr lang="en-US" dirty="0"/>
              <a:t>with campus guidelines and criteria</a:t>
            </a:r>
          </a:p>
          <a:p>
            <a:endParaRPr lang="en-US" b="1" dirty="0"/>
          </a:p>
          <a:p>
            <a:r>
              <a:rPr lang="en-US" dirty="0"/>
              <a:t>Charge schools and departments with developing unit-specific criteria for a DEI-focused integrative case</a:t>
            </a:r>
          </a:p>
          <a:p>
            <a:endParaRPr lang="en-US" dirty="0"/>
          </a:p>
          <a:p>
            <a:r>
              <a:rPr lang="en-US" dirty="0"/>
              <a:t>Develop </a:t>
            </a:r>
            <a:r>
              <a:rPr lang="en-US" b="1" dirty="0"/>
              <a:t>consistent markings </a:t>
            </a:r>
            <a:r>
              <a:rPr lang="en-US" dirty="0"/>
              <a:t>for the IUPUI P&amp;T CV format to indicate activities related to DEI</a:t>
            </a:r>
          </a:p>
          <a:p>
            <a:endParaRPr lang="en-US" dirty="0"/>
          </a:p>
          <a:p>
            <a:r>
              <a:rPr lang="en-US" dirty="0"/>
              <a:t>Allow candidates to list and describe DEI work in a separate focused area in the dossier (whether or not they present DEI-integrative cases.)</a:t>
            </a:r>
          </a:p>
          <a:p>
            <a:endParaRPr lang="en-US" dirty="0"/>
          </a:p>
          <a:p>
            <a:r>
              <a:rPr lang="en-US" dirty="0">
                <a:solidFill>
                  <a:schemeClr val="bg1">
                    <a:lumMod val="65000"/>
                  </a:schemeClr>
                </a:solidFill>
              </a:rPr>
              <a:t>Schools and departments may consider what role DEI activities could play within annual merit reviews (not part of P&amp;T).</a:t>
            </a:r>
          </a:p>
          <a:p>
            <a:endParaRPr lang="en-US" dirty="0"/>
          </a:p>
          <a:p>
            <a:endParaRPr lang="en-US" dirty="0"/>
          </a:p>
        </p:txBody>
      </p:sp>
    </p:spTree>
    <p:extLst>
      <p:ext uri="{BB962C8B-B14F-4D97-AF65-F5344CB8AC3E}">
        <p14:creationId xmlns:p14="http://schemas.microsoft.com/office/powerpoint/2010/main" val="3665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7947-B69B-B949-B33C-BE4263D32D7A}"/>
              </a:ext>
            </a:extLst>
          </p:cNvPr>
          <p:cNvSpPr>
            <a:spLocks noGrp="1"/>
          </p:cNvSpPr>
          <p:nvPr>
            <p:ph type="ctrTitle"/>
          </p:nvPr>
        </p:nvSpPr>
        <p:spPr/>
        <p:txBody>
          <a:bodyPr/>
          <a:lstStyle/>
          <a:p>
            <a:r>
              <a:rPr lang="en-US" dirty="0"/>
              <a:t>1-The “integrative DEI case” option</a:t>
            </a:r>
          </a:p>
        </p:txBody>
      </p:sp>
      <p:sp>
        <p:nvSpPr>
          <p:cNvPr id="3" name="Text Placeholder 2">
            <a:extLst>
              <a:ext uri="{FF2B5EF4-FFF2-40B4-BE49-F238E27FC236}">
                <a16:creationId xmlns:a16="http://schemas.microsoft.com/office/drawing/2014/main" id="{C3A228AC-3312-3044-BAAD-67E8CC6885C4}"/>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F572580-8D1B-6E4F-87E3-4CD5C3B4F7B8}"/>
              </a:ext>
            </a:extLst>
          </p:cNvPr>
          <p:cNvSpPr>
            <a:spLocks noGrp="1"/>
          </p:cNvSpPr>
          <p:nvPr>
            <p:ph idx="1"/>
          </p:nvPr>
        </p:nvSpPr>
        <p:spPr/>
        <p:txBody>
          <a:bodyPr/>
          <a:lstStyle/>
          <a:p>
            <a:pPr marL="0" indent="0">
              <a:buNone/>
            </a:pPr>
            <a:r>
              <a:rPr lang="en-US" dirty="0"/>
              <a:t>Candidates can CHOOSE:</a:t>
            </a:r>
          </a:p>
          <a:p>
            <a:pPr marL="0" indent="0">
              <a:buNone/>
            </a:pPr>
            <a:r>
              <a:rPr lang="en-US" dirty="0"/>
              <a:t>	a traditional one-area-excellent case</a:t>
            </a:r>
          </a:p>
          <a:p>
            <a:pPr marL="0" indent="0">
              <a:buNone/>
            </a:pPr>
            <a:r>
              <a:rPr lang="en-US" dirty="0"/>
              <a:t>	a traditional balanced case</a:t>
            </a:r>
          </a:p>
          <a:p>
            <a:pPr marL="0" indent="0">
              <a:buNone/>
            </a:pPr>
            <a:r>
              <a:rPr lang="en-US" dirty="0"/>
              <a:t>	an integrative DEI-focused case</a:t>
            </a:r>
          </a:p>
          <a:p>
            <a:pPr marL="0" indent="0">
              <a:buNone/>
            </a:pPr>
            <a:endParaRPr lang="en-US" dirty="0"/>
          </a:p>
          <a:p>
            <a:pPr marL="0" indent="0">
              <a:buNone/>
            </a:pPr>
            <a:r>
              <a:rPr lang="en-US" dirty="0"/>
              <a:t>Intended for faculty whose teaching, research/creative activity, and service are holistically entwined and intentionally grounded in diversity, equity and inclusion.</a:t>
            </a:r>
          </a:p>
        </p:txBody>
      </p:sp>
    </p:spTree>
    <p:extLst>
      <p:ext uri="{BB962C8B-B14F-4D97-AF65-F5344CB8AC3E}">
        <p14:creationId xmlns:p14="http://schemas.microsoft.com/office/powerpoint/2010/main" val="228916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CCF4-1D2E-BF44-B7E0-BAD253ED46AD}"/>
              </a:ext>
            </a:extLst>
          </p:cNvPr>
          <p:cNvSpPr>
            <a:spLocks noGrp="1"/>
          </p:cNvSpPr>
          <p:nvPr>
            <p:ph type="ctrTitle"/>
          </p:nvPr>
        </p:nvSpPr>
        <p:spPr/>
        <p:txBody>
          <a:bodyPr/>
          <a:lstStyle/>
          <a:p>
            <a:r>
              <a:rPr lang="en-US" dirty="0"/>
              <a:t>Integrative:</a:t>
            </a:r>
          </a:p>
        </p:txBody>
      </p:sp>
      <p:sp>
        <p:nvSpPr>
          <p:cNvPr id="3" name="Text Placeholder 2">
            <a:extLst>
              <a:ext uri="{FF2B5EF4-FFF2-40B4-BE49-F238E27FC236}">
                <a16:creationId xmlns:a16="http://schemas.microsoft.com/office/drawing/2014/main" id="{1A91A0D8-DDB1-FD4A-A62A-94342CE9D18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CC93DF1-A2E5-1C49-A20B-F1C4F8AE8F48}"/>
              </a:ext>
            </a:extLst>
          </p:cNvPr>
          <p:cNvSpPr>
            <a:spLocks noGrp="1"/>
          </p:cNvSpPr>
          <p:nvPr>
            <p:ph idx="1"/>
          </p:nvPr>
        </p:nvSpPr>
        <p:spPr/>
        <p:txBody>
          <a:bodyPr/>
          <a:lstStyle/>
          <a:p>
            <a:r>
              <a:rPr lang="en-US" dirty="0"/>
              <a:t>Current IU policy language:</a:t>
            </a:r>
          </a:p>
          <a:p>
            <a:endParaRPr lang="en-US" dirty="0"/>
          </a:p>
          <a:p>
            <a:pPr marL="400050" lvl="1" indent="0">
              <a:buNone/>
            </a:pPr>
            <a:r>
              <a:rPr lang="en-US" dirty="0">
                <a:solidFill>
                  <a:srgbClr val="45382B"/>
                </a:solidFill>
                <a:latin typeface="Franklin Gothic Medium" panose="020B0603020102020204" pitchFamily="34" charset="0"/>
                <a:cs typeface="Cavolini" panose="020B0604020202020204" pitchFamily="34" charset="0"/>
              </a:rPr>
              <a:t>a candidate may present evidence of balanced strengths that promise </a:t>
            </a:r>
            <a:r>
              <a:rPr lang="en-US" dirty="0">
                <a:solidFill>
                  <a:srgbClr val="C00000"/>
                </a:solidFill>
                <a:latin typeface="Franklin Gothic Medium" panose="020B0603020102020204" pitchFamily="34" charset="0"/>
                <a:cs typeface="Cavolini" panose="020B0604020202020204" pitchFamily="34" charset="0"/>
              </a:rPr>
              <a:t>excellent overall performance </a:t>
            </a:r>
            <a:r>
              <a:rPr lang="en-US" dirty="0">
                <a:solidFill>
                  <a:srgbClr val="45382B"/>
                </a:solidFill>
                <a:latin typeface="Franklin Gothic Medium" panose="020B0603020102020204" pitchFamily="34" charset="0"/>
                <a:cs typeface="Cavolini" panose="020B0604020202020204" pitchFamily="34" charset="0"/>
              </a:rPr>
              <a:t>of comparable benefit to the university</a:t>
            </a:r>
            <a:r>
              <a:rPr lang="en-US" dirty="0">
                <a:solidFill>
                  <a:srgbClr val="45382B"/>
                </a:solidFill>
                <a:latin typeface="BentonSansRegular"/>
              </a:rPr>
              <a:t>. </a:t>
            </a:r>
          </a:p>
          <a:p>
            <a:pPr marL="400050" lvl="1" indent="0">
              <a:buNone/>
            </a:pPr>
            <a:endParaRPr lang="en-US" dirty="0">
              <a:solidFill>
                <a:srgbClr val="45382B"/>
              </a:solidFill>
              <a:latin typeface="BentonSansRegular"/>
            </a:endParaRPr>
          </a:p>
          <a:p>
            <a:r>
              <a:rPr lang="en-US" dirty="0">
                <a:solidFill>
                  <a:srgbClr val="45382B"/>
                </a:solidFill>
                <a:latin typeface="BentonSansRegular"/>
              </a:rPr>
              <a:t>Current IUPUI P&amp;T language:</a:t>
            </a:r>
          </a:p>
          <a:p>
            <a:endParaRPr lang="en-US" dirty="0">
              <a:solidFill>
                <a:srgbClr val="45382B"/>
              </a:solidFill>
              <a:latin typeface="BentonSansRegular"/>
            </a:endParaRPr>
          </a:p>
          <a:p>
            <a:pPr marL="400050" lvl="1" indent="0">
              <a:buNone/>
            </a:pPr>
            <a:r>
              <a:rPr lang="en-US" dirty="0">
                <a:solidFill>
                  <a:srgbClr val="45382B"/>
                </a:solidFill>
                <a:latin typeface="Franklin Gothic Medium" panose="020B0603020102020204" pitchFamily="34" charset="0"/>
                <a:cs typeface="Cavolini" panose="020B0604020202020204" pitchFamily="34" charset="0"/>
              </a:rPr>
              <a:t>The Candidate’s Statement should address the interrelated aspects of a whole, </a:t>
            </a:r>
            <a:r>
              <a:rPr lang="en-US" dirty="0">
                <a:solidFill>
                  <a:srgbClr val="C00000"/>
                </a:solidFill>
                <a:latin typeface="Franklin Gothic Medium" panose="020B0603020102020204" pitchFamily="34" charset="0"/>
                <a:cs typeface="Cavolini" panose="020B0604020202020204" pitchFamily="34" charset="0"/>
              </a:rPr>
              <a:t>integrated career</a:t>
            </a:r>
            <a:r>
              <a:rPr lang="en-US" dirty="0">
                <a:solidFill>
                  <a:srgbClr val="45382B"/>
                </a:solidFill>
                <a:latin typeface="Franklin Gothic Medium" panose="020B0603020102020204" pitchFamily="34" charset="0"/>
                <a:cs typeface="Cavolini" panose="020B0604020202020204" pitchFamily="34" charset="0"/>
              </a:rPr>
              <a:t>. Few candidates make sharp distinctions among the various aspects of their work as they do it, and the statement should indicate how the candidate views the integration of these aspects, even while assessing achievements in each. Special attention should be given to work that cuts across specializations and disciplines and that helps integrate and apply knowledge to broad patterns of intellectual activity. </a:t>
            </a:r>
          </a:p>
          <a:p>
            <a:endParaRPr lang="en-US" dirty="0"/>
          </a:p>
        </p:txBody>
      </p:sp>
    </p:spTree>
    <p:extLst>
      <p:ext uri="{BB962C8B-B14F-4D97-AF65-F5344CB8AC3E}">
        <p14:creationId xmlns:p14="http://schemas.microsoft.com/office/powerpoint/2010/main" val="161749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ED0F9-B8C6-3841-A7E9-A1DD2D5F61FB}"/>
              </a:ext>
            </a:extLst>
          </p:cNvPr>
          <p:cNvPicPr>
            <a:picLocks noChangeAspect="1"/>
          </p:cNvPicPr>
          <p:nvPr/>
        </p:nvPicPr>
        <p:blipFill>
          <a:blip r:embed="rId2"/>
          <a:stretch>
            <a:fillRect/>
          </a:stretch>
        </p:blipFill>
        <p:spPr>
          <a:xfrm>
            <a:off x="222250" y="132374"/>
            <a:ext cx="8699500" cy="6311900"/>
          </a:xfrm>
          <a:prstGeom prst="rect">
            <a:avLst/>
          </a:prstGeom>
        </p:spPr>
      </p:pic>
      <p:sp>
        <p:nvSpPr>
          <p:cNvPr id="2" name="TextBox 1">
            <a:extLst>
              <a:ext uri="{FF2B5EF4-FFF2-40B4-BE49-F238E27FC236}">
                <a16:creationId xmlns:a16="http://schemas.microsoft.com/office/drawing/2014/main" id="{0C2F504F-3DD8-1E48-B7D4-1AD80DB29C1E}"/>
              </a:ext>
            </a:extLst>
          </p:cNvPr>
          <p:cNvSpPr txBox="1"/>
          <p:nvPr/>
        </p:nvSpPr>
        <p:spPr>
          <a:xfrm rot="16200000">
            <a:off x="-736600" y="2667000"/>
            <a:ext cx="2946400" cy="369332"/>
          </a:xfrm>
          <a:prstGeom prst="rect">
            <a:avLst/>
          </a:prstGeom>
          <a:noFill/>
        </p:spPr>
        <p:txBody>
          <a:bodyPr wrap="square" rtlCol="0">
            <a:spAutoFit/>
          </a:bodyPr>
          <a:lstStyle/>
          <a:p>
            <a:r>
              <a:rPr lang="en-US" dirty="0"/>
              <a:t>Level of Accomplishment</a:t>
            </a:r>
          </a:p>
        </p:txBody>
      </p:sp>
    </p:spTree>
    <p:extLst>
      <p:ext uri="{BB962C8B-B14F-4D97-AF65-F5344CB8AC3E}">
        <p14:creationId xmlns:p14="http://schemas.microsoft.com/office/powerpoint/2010/main" val="96976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ED0F9-B8C6-3841-A7E9-A1DD2D5F61FB}"/>
              </a:ext>
            </a:extLst>
          </p:cNvPr>
          <p:cNvPicPr>
            <a:picLocks noChangeAspect="1"/>
          </p:cNvPicPr>
          <p:nvPr/>
        </p:nvPicPr>
        <p:blipFill>
          <a:blip r:embed="rId2"/>
          <a:stretch>
            <a:fillRect/>
          </a:stretch>
        </p:blipFill>
        <p:spPr>
          <a:xfrm>
            <a:off x="222250" y="132374"/>
            <a:ext cx="8699500" cy="6311900"/>
          </a:xfrm>
          <a:prstGeom prst="rect">
            <a:avLst/>
          </a:prstGeom>
        </p:spPr>
      </p:pic>
      <p:sp>
        <p:nvSpPr>
          <p:cNvPr id="2" name="Rectangle 1">
            <a:extLst>
              <a:ext uri="{FF2B5EF4-FFF2-40B4-BE49-F238E27FC236}">
                <a16:creationId xmlns:a16="http://schemas.microsoft.com/office/drawing/2014/main" id="{4F3AB24E-6DC0-8445-831A-D0F3825CA295}"/>
              </a:ext>
            </a:extLst>
          </p:cNvPr>
          <p:cNvSpPr/>
          <p:nvPr/>
        </p:nvSpPr>
        <p:spPr>
          <a:xfrm>
            <a:off x="3612994" y="1873406"/>
            <a:ext cx="2207513" cy="1010472"/>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C779260B-30D9-3E40-AE6A-26F2C969FF9E}"/>
              </a:ext>
            </a:extLst>
          </p:cNvPr>
          <p:cNvCxnSpPr/>
          <p:nvPr/>
        </p:nvCxnSpPr>
        <p:spPr>
          <a:xfrm>
            <a:off x="836341" y="4683512"/>
            <a:ext cx="247557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097EFED6-0987-F34C-A6D3-E4EF3BF4DDAF}"/>
              </a:ext>
            </a:extLst>
          </p:cNvPr>
          <p:cNvSpPr txBox="1"/>
          <p:nvPr/>
        </p:nvSpPr>
        <p:spPr>
          <a:xfrm rot="16200000">
            <a:off x="-736600" y="2667000"/>
            <a:ext cx="2946400" cy="369332"/>
          </a:xfrm>
          <a:prstGeom prst="rect">
            <a:avLst/>
          </a:prstGeom>
          <a:noFill/>
        </p:spPr>
        <p:txBody>
          <a:bodyPr wrap="square" rtlCol="0">
            <a:spAutoFit/>
          </a:bodyPr>
          <a:lstStyle/>
          <a:p>
            <a:r>
              <a:rPr lang="en-US" dirty="0"/>
              <a:t>Level of Accomplishment</a:t>
            </a:r>
          </a:p>
        </p:txBody>
      </p:sp>
    </p:spTree>
    <p:extLst>
      <p:ext uri="{BB962C8B-B14F-4D97-AF65-F5344CB8AC3E}">
        <p14:creationId xmlns:p14="http://schemas.microsoft.com/office/powerpoint/2010/main" val="2807687019"/>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tonSans">
      <a:majorFont>
        <a:latin typeface="BentonSans"/>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2E2B60D5-EA24-9349-9D48-6823D8F78998}" vid="{10002418-964A-4948-80A3-35FEB5D87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D94552F53F234C902EEF3BFC2E30BB" ma:contentTypeVersion="11" ma:contentTypeDescription="Create a new document." ma:contentTypeScope="" ma:versionID="df9d3db3a623ce12985726286afcc89b">
  <xsd:schema xmlns:xsd="http://www.w3.org/2001/XMLSchema" xmlns:xs="http://www.w3.org/2001/XMLSchema" xmlns:p="http://schemas.microsoft.com/office/2006/metadata/properties" xmlns:ns2="8295cda3-4533-4d6d-b31c-27bd03c4c357" xmlns:ns3="b38fe38b-0d12-4b6a-9b18-677e4630f85e" targetNamespace="http://schemas.microsoft.com/office/2006/metadata/properties" ma:root="true" ma:fieldsID="c48bcbfd6d9a68a4e52ed48d42a930ba" ns2:_="" ns3:_="">
    <xsd:import namespace="8295cda3-4533-4d6d-b31c-27bd03c4c357"/>
    <xsd:import namespace="b38fe38b-0d12-4b6a-9b18-677e4630f85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5cda3-4533-4d6d-b31c-27bd03c4c3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8fe38b-0d12-4b6a-9b18-677e4630f8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b38fe38b-0d12-4b6a-9b18-677e4630f85e"/>
    <ds:schemaRef ds:uri="http://purl.org/dc/elements/1.1/"/>
    <ds:schemaRef ds:uri="http://purl.org/dc/terms/"/>
    <ds:schemaRef ds:uri="http://schemas.microsoft.com/office/2006/documentManagement/types"/>
    <ds:schemaRef ds:uri="8295cda3-4533-4d6d-b31c-27bd03c4c357"/>
    <ds:schemaRef ds:uri="http://www.w3.org/XML/1998/namespace"/>
  </ds:schemaRefs>
</ds:datastoreItem>
</file>

<file path=customXml/itemProps2.xml><?xml version="1.0" encoding="utf-8"?>
<ds:datastoreItem xmlns:ds="http://schemas.openxmlformats.org/officeDocument/2006/customXml" ds:itemID="{0E64E2AC-22D2-45D7-A637-DD370561D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95cda3-4533-4d6d-b31c-27bd03c4c357"/>
    <ds:schemaRef ds:uri="b38fe38b-0d12-4b6a-9b18-677e4630f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4601</TotalTime>
  <Words>754</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BentonSans</vt:lpstr>
      <vt:lpstr>BentonSansRegular</vt:lpstr>
      <vt:lpstr>Calibri</vt:lpstr>
      <vt:lpstr>Franklin Gothic Medium</vt:lpstr>
      <vt:lpstr>Wingdings</vt:lpstr>
      <vt:lpstr>Main</vt:lpstr>
      <vt:lpstr>Changes to P&amp;T Guidelines to Support Diversity, Equity and Inclusion at IUPUI</vt:lpstr>
      <vt:lpstr>IUPUI</vt:lpstr>
      <vt:lpstr>For your consideration: Initial steps</vt:lpstr>
      <vt:lpstr>Circular:  Recognition of Faculty Activities Related to Diversity Equity and Inclusion in Promotion and Tenure Review. Draft of 12-20-2020</vt:lpstr>
      <vt:lpstr>Initial steps</vt:lpstr>
      <vt:lpstr>1-The “integrative DEI case” option</vt:lpstr>
      <vt:lpstr>Integrative:</vt:lpstr>
      <vt:lpstr>PowerPoint Presentation</vt:lpstr>
      <vt:lpstr>PowerPoint Presentation</vt:lpstr>
      <vt:lpstr>3-Specific markings for IUPUI P&amp;T CV</vt:lpstr>
      <vt:lpstr>Process and timeline</vt:lpstr>
      <vt:lpstr>Next steps for this proposal:</vt:lpstr>
      <vt:lpstr>When would this go into effect?</vt:lpstr>
      <vt:lpstr>Not done yet:</vt:lpstr>
      <vt:lpstr>Comments, questions?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Bryant, Angela S</dc:creator>
  <cp:lastModifiedBy>Lee, Karen</cp:lastModifiedBy>
  <cp:revision>114</cp:revision>
  <cp:lastPrinted>2019-10-31T14:37:54Z</cp:lastPrinted>
  <dcterms:created xsi:type="dcterms:W3CDTF">2018-09-13T18:31:56Z</dcterms:created>
  <dcterms:modified xsi:type="dcterms:W3CDTF">2024-02-13T13:46:17Z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0x010100CFD94552F53F234C902EEF3BFC2E30BB</vt:lpwstr>
  </property>
  <property fmtid="{D5CDD505-2E9C-101B-9397-08002B2CF9AE}" pid="3" name="Order">
    <vt:r8>1100</vt:r8>
  </property>
</Properties>
</file>