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34"/>
  </p:notesMasterIdLst>
  <p:handoutMasterIdLst>
    <p:handoutMasterId r:id="rId35"/>
  </p:handoutMasterIdLst>
  <p:sldIdLst>
    <p:sldId id="314" r:id="rId5"/>
    <p:sldId id="519" r:id="rId6"/>
    <p:sldId id="481" r:id="rId7"/>
    <p:sldId id="256" r:id="rId8"/>
    <p:sldId id="499" r:id="rId9"/>
    <p:sldId id="500" r:id="rId10"/>
    <p:sldId id="504" r:id="rId11"/>
    <p:sldId id="521" r:id="rId12"/>
    <p:sldId id="505" r:id="rId13"/>
    <p:sldId id="501" r:id="rId14"/>
    <p:sldId id="520" r:id="rId15"/>
    <p:sldId id="502" r:id="rId16"/>
    <p:sldId id="507" r:id="rId17"/>
    <p:sldId id="508" r:id="rId18"/>
    <p:sldId id="509" r:id="rId19"/>
    <p:sldId id="495" r:id="rId20"/>
    <p:sldId id="496" r:id="rId21"/>
    <p:sldId id="510" r:id="rId22"/>
    <p:sldId id="511" r:id="rId23"/>
    <p:sldId id="494" r:id="rId24"/>
    <p:sldId id="522" r:id="rId25"/>
    <p:sldId id="513" r:id="rId26"/>
    <p:sldId id="512" r:id="rId27"/>
    <p:sldId id="517" r:id="rId28"/>
    <p:sldId id="514" r:id="rId29"/>
    <p:sldId id="515" r:id="rId30"/>
    <p:sldId id="516" r:id="rId31"/>
    <p:sldId id="518" r:id="rId32"/>
    <p:sldId id="492" r:id="rId3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47">
          <p15:clr>
            <a:srgbClr val="A4A3A4"/>
          </p15:clr>
        </p15:guide>
        <p15:guide id="2" pos="395">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B94"/>
    <a:srgbClr val="5C3354"/>
    <a:srgbClr val="A90533"/>
    <a:srgbClr val="404041"/>
    <a:srgbClr val="867D78"/>
    <a:srgbClr val="ED174C"/>
    <a:srgbClr val="FFFFFF"/>
    <a:srgbClr val="ADA7A4"/>
    <a:srgbClr val="F9B1C2"/>
    <a:srgbClr val="F68EA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046" autoAdjust="0"/>
    <p:restoredTop sz="94637" autoAdjust="0"/>
  </p:normalViewPr>
  <p:slideViewPr>
    <p:cSldViewPr snapToGrid="0" snapToObjects="1">
      <p:cViewPr varScale="1">
        <p:scale>
          <a:sx n="124" d="100"/>
          <a:sy n="124" d="100"/>
        </p:scale>
        <p:origin x="656" y="168"/>
      </p:cViewPr>
      <p:guideLst>
        <p:guide orient="horz" pos="4247"/>
        <p:guide pos="395"/>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40" d="100"/>
        <a:sy n="140" d="100"/>
      </p:scale>
      <p:origin x="0" y="-12078"/>
    </p:cViewPr>
  </p:sorterViewPr>
  <p:notesViewPr>
    <p:cSldViewPr snapToGrid="0" snapToObjects="1">
      <p:cViewPr varScale="1">
        <p:scale>
          <a:sx n="132" d="100"/>
          <a:sy n="132" d="100"/>
        </p:scale>
        <p:origin x="-5920" y="-1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87859BD-4604-2843-976C-9F2DEE3C79DB}" type="datetimeFigureOut">
              <a:rPr lang="en-US" smtClean="0"/>
              <a:t>9/13/23</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EB64456-6A4C-DF40-836A-7ED7CB7228F1}" type="slidenum">
              <a:rPr lang="en-US" smtClean="0"/>
              <a:t>‹#›</a:t>
            </a:fld>
            <a:endParaRPr lang="en-US" dirty="0"/>
          </a:p>
        </p:txBody>
      </p:sp>
    </p:spTree>
    <p:extLst>
      <p:ext uri="{BB962C8B-B14F-4D97-AF65-F5344CB8AC3E}">
        <p14:creationId xmlns:p14="http://schemas.microsoft.com/office/powerpoint/2010/main" val="26327832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E108F45-8DB7-E449-85E4-EC04F96DF3AA}" type="datetimeFigureOut">
              <a:rPr lang="en-US" smtClean="0"/>
              <a:t>9/13/23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706D261-4ACC-5E49-97C5-9D8FD2D9A3AF}" type="slidenum">
              <a:rPr lang="en-US" smtClean="0"/>
              <a:t>‹#›</a:t>
            </a:fld>
            <a:endParaRPr lang="en-US" dirty="0"/>
          </a:p>
        </p:txBody>
      </p:sp>
    </p:spTree>
    <p:extLst>
      <p:ext uri="{BB962C8B-B14F-4D97-AF65-F5344CB8AC3E}">
        <p14:creationId xmlns:p14="http://schemas.microsoft.com/office/powerpoint/2010/main" val="19473455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age">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Title 1"/>
          <p:cNvSpPr>
            <a:spLocks noGrp="1"/>
          </p:cNvSpPr>
          <p:nvPr userDrawn="1">
            <p:ph type="title" hasCustomPrompt="1"/>
          </p:nvPr>
        </p:nvSpPr>
        <p:spPr>
          <a:xfrm>
            <a:off x="502904" y="3688697"/>
            <a:ext cx="7942596" cy="1485992"/>
          </a:xfrm>
        </p:spPr>
        <p:txBody>
          <a:bodyPr anchor="ctr">
            <a:normAutofit/>
          </a:bodyPr>
          <a:lstStyle>
            <a:lvl1pPr>
              <a:lnSpc>
                <a:spcPct val="90000"/>
              </a:lnSpc>
              <a:defRPr sz="4400" b="1" i="0" spc="0" baseline="0">
                <a:solidFill>
                  <a:schemeClr val="bg1"/>
                </a:solidFill>
                <a:latin typeface="Arial"/>
                <a:cs typeface="Arial"/>
              </a:defRPr>
            </a:lvl1pPr>
          </a:lstStyle>
          <a:p>
            <a:r>
              <a:rPr lang="en-US" dirty="0"/>
              <a:t>Unnecessarily extra long title of presentation</a:t>
            </a:r>
          </a:p>
        </p:txBody>
      </p:sp>
      <p:sp>
        <p:nvSpPr>
          <p:cNvPr id="11" name="Text Placeholder 19"/>
          <p:cNvSpPr>
            <a:spLocks noGrp="1"/>
          </p:cNvSpPr>
          <p:nvPr userDrawn="1">
            <p:ph type="body" sz="quarter" idx="10" hasCustomPrompt="1"/>
          </p:nvPr>
        </p:nvSpPr>
        <p:spPr>
          <a:xfrm>
            <a:off x="530694" y="6279762"/>
            <a:ext cx="7734222" cy="370205"/>
          </a:xfrm>
        </p:spPr>
        <p:txBody>
          <a:bodyPr anchor="ctr">
            <a:noAutofit/>
          </a:bodyPr>
          <a:lstStyle>
            <a:lvl1pPr marL="0" indent="0">
              <a:buNone/>
              <a:defRPr sz="1100" b="1" spc="80" baseline="0">
                <a:solidFill>
                  <a:srgbClr val="A6A6A6"/>
                </a:solidFill>
                <a:latin typeface="Arial"/>
                <a:cs typeface="Arial"/>
              </a:defRPr>
            </a:lvl1pPr>
          </a:lstStyle>
          <a:p>
            <a:pPr lvl="0"/>
            <a:r>
              <a:rPr lang="en-US" dirty="0"/>
              <a:t>IUPUI</a:t>
            </a:r>
          </a:p>
        </p:txBody>
      </p:sp>
      <p:sp>
        <p:nvSpPr>
          <p:cNvPr id="9" name="Text Placeholder 19"/>
          <p:cNvSpPr>
            <a:spLocks noGrp="1"/>
          </p:cNvSpPr>
          <p:nvPr>
            <p:ph type="body" sz="quarter" idx="11" hasCustomPrompt="1"/>
          </p:nvPr>
        </p:nvSpPr>
        <p:spPr>
          <a:xfrm>
            <a:off x="530694" y="3301283"/>
            <a:ext cx="7914806" cy="336549"/>
          </a:xfrm>
        </p:spPr>
        <p:txBody>
          <a:bodyPr anchor="ctr">
            <a:noAutofit/>
          </a:bodyPr>
          <a:lstStyle>
            <a:lvl1pPr marL="0" indent="0">
              <a:buNone/>
              <a:defRPr sz="1800" b="0" spc="0" baseline="0">
                <a:solidFill>
                  <a:srgbClr val="A6A6A6"/>
                </a:solidFill>
                <a:latin typeface="Arial"/>
                <a:cs typeface="Arial"/>
              </a:defRPr>
            </a:lvl1pPr>
          </a:lstStyle>
          <a:p>
            <a:pPr lvl="0"/>
            <a:r>
              <a:rPr lang="en-US" dirty="0"/>
              <a:t>SUBHEAD OR NAME OF SCHOOL, DEPARTMENT, OR UNIT</a:t>
            </a:r>
          </a:p>
        </p:txBody>
      </p:sp>
      <p:grpSp>
        <p:nvGrpSpPr>
          <p:cNvPr id="13" name="Group 12"/>
          <p:cNvGrpSpPr/>
          <p:nvPr userDrawn="1"/>
        </p:nvGrpSpPr>
        <p:grpSpPr>
          <a:xfrm>
            <a:off x="621014" y="-72571"/>
            <a:ext cx="950609" cy="2766507"/>
            <a:chOff x="633305" y="-72571"/>
            <a:chExt cx="950609" cy="2766507"/>
          </a:xfrm>
        </p:grpSpPr>
        <p:sp>
          <p:nvSpPr>
            <p:cNvPr id="6" name="Rectangle 5"/>
            <p:cNvSpPr/>
            <p:nvPr userDrawn="1"/>
          </p:nvSpPr>
          <p:spPr>
            <a:xfrm>
              <a:off x="633305" y="-72571"/>
              <a:ext cx="950609" cy="2766507"/>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9" descr="trident.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8009" y="1730375"/>
              <a:ext cx="634481" cy="800730"/>
            </a:xfrm>
            <a:prstGeom prst="rect">
              <a:avLst/>
            </a:prstGeom>
          </p:spPr>
        </p:pic>
      </p:grpSp>
    </p:spTree>
    <p:extLst>
      <p:ext uri="{BB962C8B-B14F-4D97-AF65-F5344CB8AC3E}">
        <p14:creationId xmlns:p14="http://schemas.microsoft.com/office/powerpoint/2010/main" val="1256653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4C013D-8B69-8B4E-9C43-1B6C3536A5D3}" type="datetimeFigureOut">
              <a:rPr lang="en-US" smtClean="0">
                <a:solidFill>
                  <a:prstClr val="black">
                    <a:tint val="75000"/>
                  </a:prstClr>
                </a:solidFill>
              </a:rPr>
              <a:pPr/>
              <a:t>9/13/23</a:t>
            </a:fld>
            <a:endParaRPr lang="en-US" dirty="0">
              <a:solidFill>
                <a:prstClr val="black">
                  <a:tint val="75000"/>
                </a:prstClr>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A4E0F16-BAD7-0E48-AADC-D9C6DB71F485}" type="slidenum">
              <a:rPr lang="en-US" smtClean="0">
                <a:solidFill>
                  <a:prstClr val="black">
                    <a:tint val="75000"/>
                  </a:prstClr>
                </a:solidFill>
              </a:rPr>
              <a:pPr/>
              <a:t>‹#›</a:t>
            </a:fld>
            <a:endParaRPr lang="en-US" dirty="0">
              <a:solidFill>
                <a:prstClr val="black">
                  <a:tint val="75000"/>
                </a:prstClr>
              </a:solidFill>
            </a:endParaRPr>
          </a:p>
        </p:txBody>
      </p:sp>
      <p:grpSp>
        <p:nvGrpSpPr>
          <p:cNvPr id="7" name="Group 6"/>
          <p:cNvGrpSpPr/>
          <p:nvPr userDrawn="1"/>
        </p:nvGrpSpPr>
        <p:grpSpPr>
          <a:xfrm>
            <a:off x="0" y="5915896"/>
            <a:ext cx="9144000" cy="942104"/>
            <a:chOff x="0" y="5915896"/>
            <a:chExt cx="9144000" cy="942104"/>
          </a:xfrm>
        </p:grpSpPr>
        <p:sp>
          <p:nvSpPr>
            <p:cNvPr id="8" name="Rectangle 7"/>
            <p:cNvSpPr/>
            <p:nvPr/>
          </p:nvSpPr>
          <p:spPr>
            <a:xfrm>
              <a:off x="0" y="5915896"/>
              <a:ext cx="9144000" cy="942104"/>
            </a:xfrm>
            <a:prstGeom prst="rect">
              <a:avLst/>
            </a:prstGeom>
            <a:solidFill>
              <a:srgbClr val="800000"/>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800000"/>
                </a:solidFill>
              </a:endParaRPr>
            </a:p>
          </p:txBody>
        </p:sp>
        <p:pic>
          <p:nvPicPr>
            <p:cNvPr id="9" name="Picture 8" descr="IUPUI_ACR.H.REV.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5596" y="6124322"/>
              <a:ext cx="1734585" cy="587473"/>
            </a:xfrm>
            <a:prstGeom prst="rect">
              <a:avLst/>
            </a:prstGeom>
          </p:spPr>
        </p:pic>
      </p:grpSp>
    </p:spTree>
    <p:extLst>
      <p:ext uri="{BB962C8B-B14F-4D97-AF65-F5344CB8AC3E}">
        <p14:creationId xmlns:p14="http://schemas.microsoft.com/office/powerpoint/2010/main" val="2904129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Chapter Titl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744133"/>
            <a:ext cx="7315200" cy="1856317"/>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mn-lt"/>
                <a:cs typeface="Abadi MT Condensed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a:xfrm>
            <a:off x="3693168" y="6297083"/>
            <a:ext cx="4080934" cy="365125"/>
          </a:xfrm>
          <a:prstGeom prst="rect">
            <a:avLst/>
          </a:prstGeom>
        </p:spPr>
        <p:txBody>
          <a:bodyPr/>
          <a:lstStyle>
            <a:lvl1pPr>
              <a:defRPr/>
            </a:lvl1pPr>
          </a:lstStyle>
          <a:p>
            <a:r>
              <a:rPr lang="en-US" dirty="0"/>
              <a:t>IUPUI</a:t>
            </a:r>
          </a:p>
        </p:txBody>
      </p:sp>
      <p:sp>
        <p:nvSpPr>
          <p:cNvPr id="6" name="Slide Number Placeholder 5"/>
          <p:cNvSpPr>
            <a:spLocks noGrp="1"/>
          </p:cNvSpPr>
          <p:nvPr>
            <p:ph type="sldNum" sz="quarter" idx="12"/>
          </p:nvPr>
        </p:nvSpPr>
        <p:spPr>
          <a:xfrm>
            <a:off x="7868138" y="6297083"/>
            <a:ext cx="818662" cy="365125"/>
          </a:xfrm>
          <a:prstGeom prst="rect">
            <a:avLst/>
          </a:prstGeom>
        </p:spPr>
        <p:txBody>
          <a:bodyPr/>
          <a:lstStyle/>
          <a:p>
            <a:fld id="{A2CEE53A-19EC-654D-82C1-D215F6FEFF18}" type="slidenum">
              <a:rPr lang="en-US" smtClean="0">
                <a:solidFill>
                  <a:srgbClr val="66080F"/>
                </a:solidFill>
              </a:rPr>
              <a:pPr/>
              <a:t>‹#›</a:t>
            </a:fld>
            <a:endParaRPr lang="en-US" dirty="0">
              <a:solidFill>
                <a:srgbClr val="66080F"/>
              </a:solidFill>
            </a:endParaRPr>
          </a:p>
        </p:txBody>
      </p:sp>
    </p:spTree>
    <p:extLst>
      <p:ext uri="{BB962C8B-B14F-4D97-AF65-F5344CB8AC3E}">
        <p14:creationId xmlns:p14="http://schemas.microsoft.com/office/powerpoint/2010/main" val="31270875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48400" y="6208776"/>
            <a:ext cx="2133600" cy="365125"/>
          </a:xfrm>
          <a:prstGeom prst="rect">
            <a:avLst/>
          </a:prstGeom>
        </p:spPr>
        <p:txBody>
          <a:bodyPr/>
          <a:lstStyle/>
          <a:p>
            <a:fld id="{8AD82A5B-7180-49DF-B5F1-87F454A86AE9}" type="datetimeFigureOut">
              <a:rPr lang="en-US" smtClean="0"/>
              <a:pPr/>
              <a:t>9/13/23</a:t>
            </a:fld>
            <a:endParaRPr lang="en-US" dirty="0"/>
          </a:p>
        </p:txBody>
      </p:sp>
      <p:sp>
        <p:nvSpPr>
          <p:cNvPr id="3" name="Footer Placeholder 2"/>
          <p:cNvSpPr>
            <a:spLocks noGrp="1"/>
          </p:cNvSpPr>
          <p:nvPr>
            <p:ph type="ftr" sz="quarter" idx="11"/>
          </p:nvPr>
        </p:nvSpPr>
        <p:spPr>
          <a:xfrm>
            <a:off x="761999" y="6208776"/>
            <a:ext cx="4873869"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7620000" y="5687568"/>
            <a:ext cx="762000" cy="365125"/>
          </a:xfrm>
          <a:prstGeom prst="rect">
            <a:avLst/>
          </a:prstGeom>
        </p:spPr>
        <p:txBody>
          <a:bodyPr/>
          <a:lstStyle/>
          <a:p>
            <a:fld id="{5F4F981D-17E3-43EB-B557-28C3EA863915}" type="slidenum">
              <a:rPr lang="en-US" smtClean="0"/>
              <a:pPr/>
              <a:t>‹#›</a:t>
            </a:fld>
            <a:endParaRPr lang="en-US" dirty="0"/>
          </a:p>
        </p:txBody>
      </p:sp>
    </p:spTree>
    <p:extLst>
      <p:ext uri="{BB962C8B-B14F-4D97-AF65-F5344CB8AC3E}">
        <p14:creationId xmlns:p14="http://schemas.microsoft.com/office/powerpoint/2010/main" val="755900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rgbClr val="660B13"/>
        </a:solidFill>
        <a:effectLst/>
      </p:bgPr>
    </p:bg>
    <p:spTree>
      <p:nvGrpSpPr>
        <p:cNvPr id="1" name=""/>
        <p:cNvGrpSpPr/>
        <p:nvPr/>
      </p:nvGrpSpPr>
      <p:grpSpPr>
        <a:xfrm>
          <a:off x="0" y="0"/>
          <a:ext cx="0" cy="0"/>
          <a:chOff x="0" y="0"/>
          <a:chExt cx="0" cy="0"/>
        </a:xfrm>
      </p:grpSpPr>
      <p:sp>
        <p:nvSpPr>
          <p:cNvPr id="2" name="TextBox 1"/>
          <p:cNvSpPr txBox="1"/>
          <p:nvPr userDrawn="1"/>
        </p:nvSpPr>
        <p:spPr>
          <a:xfrm>
            <a:off x="1378689" y="3187345"/>
            <a:ext cx="184666" cy="369332"/>
          </a:xfrm>
          <a:prstGeom prst="rect">
            <a:avLst/>
          </a:prstGeom>
          <a:noFill/>
        </p:spPr>
        <p:txBody>
          <a:bodyPr wrap="none" rtlCol="0">
            <a:spAutoFit/>
          </a:bodyPr>
          <a:lstStyle/>
          <a:p>
            <a:endParaRPr lang="en-US" dirty="0"/>
          </a:p>
        </p:txBody>
      </p:sp>
      <p:sp>
        <p:nvSpPr>
          <p:cNvPr id="10" name="TextBox 9"/>
          <p:cNvSpPr txBox="1"/>
          <p:nvPr userDrawn="1"/>
        </p:nvSpPr>
        <p:spPr>
          <a:xfrm>
            <a:off x="1378689" y="3187345"/>
            <a:ext cx="184666" cy="369332"/>
          </a:xfrm>
          <a:prstGeom prst="rect">
            <a:avLst/>
          </a:prstGeom>
          <a:noFill/>
        </p:spPr>
        <p:txBody>
          <a:bodyPr wrap="none" rtlCol="0">
            <a:spAutoFit/>
          </a:bodyPr>
          <a:lstStyle/>
          <a:p>
            <a:endParaRPr lang="en-US" dirty="0"/>
          </a:p>
        </p:txBody>
      </p:sp>
      <p:sp>
        <p:nvSpPr>
          <p:cNvPr id="11" name="TextBox 10"/>
          <p:cNvSpPr txBox="1"/>
          <p:nvPr userDrawn="1"/>
        </p:nvSpPr>
        <p:spPr>
          <a:xfrm>
            <a:off x="1378689" y="3187345"/>
            <a:ext cx="184666" cy="369332"/>
          </a:xfrm>
          <a:prstGeom prst="rect">
            <a:avLst/>
          </a:prstGeom>
          <a:noFill/>
        </p:spPr>
        <p:txBody>
          <a:bodyPr wrap="none" rtlCol="0">
            <a:spAutoFit/>
          </a:bodyPr>
          <a:lstStyle/>
          <a:p>
            <a:endParaRPr lang="en-US" dirty="0"/>
          </a:p>
        </p:txBody>
      </p:sp>
      <p:sp>
        <p:nvSpPr>
          <p:cNvPr id="14" name="Title 13"/>
          <p:cNvSpPr>
            <a:spLocks noGrp="1"/>
          </p:cNvSpPr>
          <p:nvPr>
            <p:ph type="title" hasCustomPrompt="1"/>
          </p:nvPr>
        </p:nvSpPr>
        <p:spPr>
          <a:xfrm>
            <a:off x="506694" y="3416048"/>
            <a:ext cx="6802482" cy="494412"/>
          </a:xfrm>
        </p:spPr>
        <p:txBody>
          <a:bodyPr anchor="ctr">
            <a:noAutofit/>
          </a:bodyPr>
          <a:lstStyle>
            <a:lvl1pPr>
              <a:defRPr sz="4400" b="1" i="0" spc="0" baseline="0">
                <a:solidFill>
                  <a:srgbClr val="FFFFFF"/>
                </a:solidFill>
                <a:latin typeface="Arial"/>
                <a:cs typeface="Arial"/>
              </a:defRPr>
            </a:lvl1pPr>
          </a:lstStyle>
          <a:p>
            <a:r>
              <a:rPr lang="en-US" dirty="0"/>
              <a:t>Section Heading</a:t>
            </a:r>
          </a:p>
        </p:txBody>
      </p:sp>
      <p:sp>
        <p:nvSpPr>
          <p:cNvPr id="20" name="Text Placeholder 19"/>
          <p:cNvSpPr>
            <a:spLocks noGrp="1"/>
          </p:cNvSpPr>
          <p:nvPr>
            <p:ph type="body" sz="quarter" idx="10" hasCustomPrompt="1"/>
          </p:nvPr>
        </p:nvSpPr>
        <p:spPr>
          <a:xfrm>
            <a:off x="526131" y="2945804"/>
            <a:ext cx="3700462" cy="336549"/>
          </a:xfrm>
        </p:spPr>
        <p:txBody>
          <a:bodyPr anchor="ctr">
            <a:noAutofit/>
          </a:bodyPr>
          <a:lstStyle>
            <a:lvl1pPr marL="0" indent="0">
              <a:buNone/>
              <a:defRPr sz="1600" b="1" i="0" spc="50" baseline="0">
                <a:solidFill>
                  <a:srgbClr val="A6A6A6"/>
                </a:solidFill>
                <a:latin typeface="Arial"/>
                <a:cs typeface="Arial"/>
              </a:defRPr>
            </a:lvl1pPr>
          </a:lstStyle>
          <a:p>
            <a:pPr lvl="0"/>
            <a:r>
              <a:rPr lang="en-US" dirty="0"/>
              <a:t>SECTION NUMBER OR SUBTITLE</a:t>
            </a:r>
          </a:p>
        </p:txBody>
      </p:sp>
      <p:sp>
        <p:nvSpPr>
          <p:cNvPr id="4" name="Rectangle 3"/>
          <p:cNvSpPr/>
          <p:nvPr userDrawn="1"/>
        </p:nvSpPr>
        <p:spPr>
          <a:xfrm>
            <a:off x="0" y="2829379"/>
            <a:ext cx="148614" cy="119924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57854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only: whit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30027" y="1012095"/>
            <a:ext cx="8004391" cy="638906"/>
          </a:xfrm>
        </p:spPr>
        <p:txBody>
          <a:bodyPr>
            <a:normAutofit/>
          </a:bodyPr>
          <a:lstStyle>
            <a:lvl1pPr>
              <a:defRPr sz="3200" b="1" i="0" cap="none" spc="0">
                <a:solidFill>
                  <a:srgbClr val="404041"/>
                </a:solidFill>
                <a:latin typeface="Arial"/>
                <a:cs typeface="Arial"/>
              </a:defRPr>
            </a:lvl1pPr>
          </a:lstStyle>
          <a:p>
            <a:r>
              <a:rPr lang="en-US" dirty="0"/>
              <a:t>Click to edit master title style</a:t>
            </a:r>
          </a:p>
        </p:txBody>
      </p:sp>
      <p:sp>
        <p:nvSpPr>
          <p:cNvPr id="5" name="Rectangle 4"/>
          <p:cNvSpPr/>
          <p:nvPr userDrawn="1"/>
        </p:nvSpPr>
        <p:spPr>
          <a:xfrm>
            <a:off x="0" y="1073417"/>
            <a:ext cx="82664" cy="5162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 Placeholder 19"/>
          <p:cNvSpPr>
            <a:spLocks noGrp="1"/>
          </p:cNvSpPr>
          <p:nvPr>
            <p:ph type="body" sz="quarter" idx="10" hasCustomPrompt="1"/>
          </p:nvPr>
        </p:nvSpPr>
        <p:spPr>
          <a:xfrm>
            <a:off x="5190706" y="237250"/>
            <a:ext cx="3700462" cy="336549"/>
          </a:xfrm>
        </p:spPr>
        <p:txBody>
          <a:bodyPr>
            <a:noAutofit/>
          </a:bodyPr>
          <a:lstStyle>
            <a:lvl1pPr marL="0" indent="0" algn="r">
              <a:buNone/>
              <a:defRPr sz="1100" b="0" i="0" spc="0" baseline="0">
                <a:solidFill>
                  <a:srgbClr val="A6A6A6"/>
                </a:solidFill>
                <a:latin typeface="Arial"/>
                <a:cs typeface="Arial"/>
              </a:defRPr>
            </a:lvl1pPr>
          </a:lstStyle>
          <a:p>
            <a:pPr lvl="0"/>
            <a:r>
              <a:rPr lang="en-US" dirty="0"/>
              <a:t>SECTION TITLE OR SUBTITLE</a:t>
            </a:r>
          </a:p>
        </p:txBody>
      </p:sp>
      <p:sp>
        <p:nvSpPr>
          <p:cNvPr id="4" name="TextBox 3"/>
          <p:cNvSpPr txBox="1"/>
          <p:nvPr userDrawn="1"/>
        </p:nvSpPr>
        <p:spPr>
          <a:xfrm>
            <a:off x="3556000" y="4721412"/>
            <a:ext cx="184666" cy="369332"/>
          </a:xfrm>
          <a:prstGeom prst="rect">
            <a:avLst/>
          </a:prstGeom>
          <a:noFill/>
        </p:spPr>
        <p:txBody>
          <a:bodyPr wrap="none" rtlCol="0">
            <a:spAutoFit/>
          </a:bodyPr>
          <a:lstStyle/>
          <a:p>
            <a:endParaRPr lang="en-US" dirty="0"/>
          </a:p>
        </p:txBody>
      </p:sp>
      <p:sp>
        <p:nvSpPr>
          <p:cNvPr id="7" name="Text Placeholder 2"/>
          <p:cNvSpPr>
            <a:spLocks noGrp="1"/>
          </p:cNvSpPr>
          <p:nvPr>
            <p:ph idx="1" hasCustomPrompt="1"/>
          </p:nvPr>
        </p:nvSpPr>
        <p:spPr>
          <a:xfrm>
            <a:off x="518824" y="1976198"/>
            <a:ext cx="8015594" cy="4119802"/>
          </a:xfrm>
          <a:prstGeom prst="rect">
            <a:avLst/>
          </a:prstGeom>
        </p:spPr>
        <p:txBody>
          <a:bodyPr vert="horz" lIns="91440" tIns="45720" rIns="91440" bIns="45720" rtlCol="0">
            <a:normAutofit/>
          </a:bodyPr>
          <a:lstStyle>
            <a:lvl1pPr marL="342900" marR="0" indent="-342900" algn="l" defTabSz="457200" rtl="0" eaLnBrk="1" fontAlgn="auto" latinLnBrk="0" hangingPunct="1">
              <a:lnSpc>
                <a:spcPct val="100000"/>
              </a:lnSpc>
              <a:spcBef>
                <a:spcPts val="0"/>
              </a:spcBef>
              <a:spcAft>
                <a:spcPts val="0"/>
              </a:spcAft>
              <a:buClr>
                <a:schemeClr val="tx1">
                  <a:lumMod val="50000"/>
                  <a:lumOff val="50000"/>
                </a:schemeClr>
              </a:buClr>
              <a:buSzPct val="100000"/>
              <a:buFont typeface="+mj-lt"/>
              <a:buAutoNum type="arabicPeriod"/>
              <a:tabLst/>
              <a:defRPr sz="1800">
                <a:solidFill>
                  <a:srgbClr val="404041"/>
                </a:solidFill>
                <a:latin typeface="Arial"/>
                <a:cs typeface="Arial"/>
              </a:defRPr>
            </a:lvl1pPr>
            <a:lvl2pPr>
              <a:lnSpc>
                <a:spcPct val="100000"/>
              </a:lnSpc>
              <a:defRPr sz="1600">
                <a:solidFill>
                  <a:srgbClr val="404041"/>
                </a:solidFill>
                <a:latin typeface="Arial"/>
                <a:cs typeface="Arial"/>
              </a:defRPr>
            </a:lvl2pPr>
            <a:lvl3pPr>
              <a:lnSpc>
                <a:spcPct val="100000"/>
              </a:lnSpc>
              <a:defRPr sz="1600">
                <a:solidFill>
                  <a:srgbClr val="404041"/>
                </a:solidFill>
                <a:latin typeface="Arial"/>
                <a:cs typeface="Arial"/>
              </a:defRPr>
            </a:lvl3pPr>
            <a:lvl4pPr>
              <a:lnSpc>
                <a:spcPct val="100000"/>
              </a:lnSpc>
              <a:defRPr sz="1600">
                <a:solidFill>
                  <a:srgbClr val="404041"/>
                </a:solidFill>
                <a:latin typeface="Arial"/>
                <a:cs typeface="Arial"/>
              </a:defRPr>
            </a:lvl4pPr>
            <a:lvl5pPr>
              <a:lnSpc>
                <a:spcPct val="100000"/>
              </a:lnSpc>
              <a:defRPr sz="1600">
                <a:solidFill>
                  <a:srgbClr val="404041"/>
                </a:solidFill>
                <a:latin typeface="Arial"/>
                <a:cs typeface="Arial"/>
              </a:defRPr>
            </a:lvl5pPr>
          </a:lstStyle>
          <a:p>
            <a:pPr lvl="0"/>
            <a:r>
              <a:rPr lang="en-US" dirty="0"/>
              <a:t>Click to edit master subtitle style</a:t>
            </a:r>
          </a:p>
        </p:txBody>
      </p:sp>
      <p:grpSp>
        <p:nvGrpSpPr>
          <p:cNvPr id="23" name="Group 22"/>
          <p:cNvGrpSpPr/>
          <p:nvPr userDrawn="1"/>
        </p:nvGrpSpPr>
        <p:grpSpPr>
          <a:xfrm>
            <a:off x="-30788" y="6336171"/>
            <a:ext cx="9228667" cy="528963"/>
            <a:chOff x="-30788" y="4661517"/>
            <a:chExt cx="9228667" cy="528963"/>
          </a:xfrm>
        </p:grpSpPr>
        <p:sp>
          <p:nvSpPr>
            <p:cNvPr id="24" name="Rectangle 23"/>
            <p:cNvSpPr/>
            <p:nvPr userDrawn="1"/>
          </p:nvSpPr>
          <p:spPr>
            <a:xfrm>
              <a:off x="-30788" y="4734807"/>
              <a:ext cx="9228667" cy="455673"/>
            </a:xfrm>
            <a:prstGeom prst="rect">
              <a:avLst/>
            </a:prstGeom>
            <a:solidFill>
              <a:srgbClr val="69030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Rectangle 24"/>
            <p:cNvSpPr/>
            <p:nvPr userDrawn="1"/>
          </p:nvSpPr>
          <p:spPr>
            <a:xfrm>
              <a:off x="635303" y="4661517"/>
              <a:ext cx="387197" cy="5289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26" name="Picture 25" descr="tab-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9798" y="4726863"/>
              <a:ext cx="258207" cy="327725"/>
            </a:xfrm>
            <a:prstGeom prst="rect">
              <a:avLst/>
            </a:prstGeom>
          </p:spPr>
        </p:pic>
        <p:sp>
          <p:nvSpPr>
            <p:cNvPr id="27" name="TextBox 26"/>
            <p:cNvSpPr txBox="1"/>
            <p:nvPr userDrawn="1"/>
          </p:nvSpPr>
          <p:spPr>
            <a:xfrm>
              <a:off x="1030972" y="4823737"/>
              <a:ext cx="3613600" cy="230832"/>
            </a:xfrm>
            <a:prstGeom prst="rect">
              <a:avLst/>
            </a:prstGeom>
            <a:noFill/>
          </p:spPr>
          <p:txBody>
            <a:bodyPr wrap="square" rtlCol="0" anchor="ctr">
              <a:spAutoFit/>
            </a:bodyPr>
            <a:lstStyle/>
            <a:p>
              <a:r>
                <a:rPr lang="en-US" sz="900" dirty="0">
                  <a:solidFill>
                    <a:srgbClr val="FFFFFF"/>
                  </a:solidFill>
                </a:rPr>
                <a:t>IUPUI</a:t>
              </a:r>
            </a:p>
          </p:txBody>
        </p:sp>
      </p:grpSp>
    </p:spTree>
    <p:extLst>
      <p:ext uri="{BB962C8B-B14F-4D97-AF65-F5344CB8AC3E}">
        <p14:creationId xmlns:p14="http://schemas.microsoft.com/office/powerpoint/2010/main" val="3682060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nd photo: whit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525304" y="619181"/>
            <a:ext cx="4560579" cy="1039091"/>
          </a:xfrm>
          <a:prstGeom prst="rect">
            <a:avLst/>
          </a:prstGeom>
        </p:spPr>
        <p:txBody>
          <a:bodyPr vert="horz" lIns="91440" tIns="45720" rIns="91440" bIns="45720" rtlCol="0" anchor="ctr">
            <a:noAutofit/>
          </a:bodyPr>
          <a:lstStyle>
            <a:lvl1pPr>
              <a:defRPr sz="3200" b="1" i="0" spc="0">
                <a:solidFill>
                  <a:srgbClr val="404041"/>
                </a:solidFill>
                <a:latin typeface="Arial"/>
                <a:cs typeface="Arial"/>
              </a:defRPr>
            </a:lvl1pPr>
          </a:lstStyle>
          <a:p>
            <a:r>
              <a:rPr lang="en-US" dirty="0"/>
              <a:t>Click to edit master title style</a:t>
            </a:r>
          </a:p>
        </p:txBody>
      </p:sp>
      <p:sp>
        <p:nvSpPr>
          <p:cNvPr id="8" name="Text Placeholder 2"/>
          <p:cNvSpPr>
            <a:spLocks noGrp="1"/>
          </p:cNvSpPr>
          <p:nvPr>
            <p:ph idx="1"/>
          </p:nvPr>
        </p:nvSpPr>
        <p:spPr>
          <a:xfrm>
            <a:off x="525304" y="1922839"/>
            <a:ext cx="4560579" cy="4169990"/>
          </a:xfrm>
          <a:prstGeom prst="rect">
            <a:avLst/>
          </a:prstGeom>
        </p:spPr>
        <p:txBody>
          <a:bodyPr vert="horz" lIns="91440" tIns="45720" rIns="91440" bIns="45720" rtlCol="0">
            <a:normAutofit/>
          </a:bodyPr>
          <a:lstStyle>
            <a:lvl1pPr marL="342900" indent="-342900">
              <a:lnSpc>
                <a:spcPct val="100000"/>
              </a:lnSpc>
              <a:spcAft>
                <a:spcPts val="0"/>
              </a:spcAft>
              <a:buFont typeface="Arial"/>
              <a:buChar char="•"/>
              <a:defRPr sz="1800">
                <a:solidFill>
                  <a:srgbClr val="404041"/>
                </a:solidFill>
                <a:latin typeface="Arial"/>
                <a:cs typeface="Arial"/>
              </a:defRPr>
            </a:lvl1pPr>
            <a:lvl2pPr marL="742950" indent="-285750">
              <a:lnSpc>
                <a:spcPct val="100000"/>
              </a:lnSpc>
              <a:buFont typeface="Arial"/>
              <a:buChar char="•"/>
              <a:defRPr sz="1800">
                <a:solidFill>
                  <a:srgbClr val="404041"/>
                </a:solidFill>
                <a:latin typeface="Arial"/>
                <a:cs typeface="Arial"/>
              </a:defRPr>
            </a:lvl2pPr>
            <a:lvl3pPr marL="1143000" indent="-228600">
              <a:lnSpc>
                <a:spcPct val="100000"/>
              </a:lnSpc>
              <a:buFont typeface="Arial"/>
              <a:buChar char="•"/>
              <a:defRPr sz="1800">
                <a:solidFill>
                  <a:srgbClr val="404041"/>
                </a:solidFill>
                <a:latin typeface="Arial"/>
                <a:cs typeface="Arial"/>
              </a:defRPr>
            </a:lvl3pPr>
            <a:lvl4pPr marL="1600200" indent="-228600">
              <a:lnSpc>
                <a:spcPct val="100000"/>
              </a:lnSpc>
              <a:buFont typeface="Arial"/>
              <a:buChar char="•"/>
              <a:defRPr sz="1800">
                <a:solidFill>
                  <a:srgbClr val="404041"/>
                </a:solidFill>
                <a:latin typeface="Arial"/>
                <a:cs typeface="Arial"/>
              </a:defRPr>
            </a:lvl4pPr>
            <a:lvl5pPr marL="2057400" indent="-228600">
              <a:lnSpc>
                <a:spcPct val="100000"/>
              </a:lnSpc>
              <a:buFont typeface="Arial"/>
              <a:buChar char="•"/>
              <a:defRPr sz="1800">
                <a:solidFill>
                  <a:srgbClr val="404041"/>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Placeholder 9"/>
          <p:cNvSpPr>
            <a:spLocks noGrp="1"/>
          </p:cNvSpPr>
          <p:nvPr>
            <p:ph type="pic" sz="quarter" idx="10"/>
          </p:nvPr>
        </p:nvSpPr>
        <p:spPr>
          <a:xfrm>
            <a:off x="5573059" y="0"/>
            <a:ext cx="3570941" cy="6858000"/>
          </a:xfrm>
        </p:spPr>
        <p:txBody>
          <a:bodyPr/>
          <a:lstStyle/>
          <a:p>
            <a:r>
              <a:rPr lang="en-US" dirty="0"/>
              <a:t>Click icon to add picture</a:t>
            </a:r>
          </a:p>
        </p:txBody>
      </p:sp>
      <p:sp>
        <p:nvSpPr>
          <p:cNvPr id="17" name="Rectangle 16"/>
          <p:cNvSpPr/>
          <p:nvPr userDrawn="1"/>
        </p:nvSpPr>
        <p:spPr>
          <a:xfrm>
            <a:off x="0" y="649066"/>
            <a:ext cx="82664" cy="5162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635303" y="6336171"/>
            <a:ext cx="387197" cy="5289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6" name="Picture 15" descr="tab-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9798" y="6401517"/>
            <a:ext cx="258207" cy="327725"/>
          </a:xfrm>
          <a:prstGeom prst="rect">
            <a:avLst/>
          </a:prstGeom>
        </p:spPr>
      </p:pic>
    </p:spTree>
    <p:extLst>
      <p:ext uri="{BB962C8B-B14F-4D97-AF65-F5344CB8AC3E}">
        <p14:creationId xmlns:p14="http://schemas.microsoft.com/office/powerpoint/2010/main" val="3220382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only: black">
    <p:bg>
      <p:bgPr>
        <a:solidFill>
          <a:schemeClr val="tx1">
            <a:lumMod val="85000"/>
            <a:lumOff val="15000"/>
          </a:schemeClr>
        </a:solidFill>
        <a:effectLst/>
      </p:bgPr>
    </p:bg>
    <p:spTree>
      <p:nvGrpSpPr>
        <p:cNvPr id="1" name=""/>
        <p:cNvGrpSpPr/>
        <p:nvPr/>
      </p:nvGrpSpPr>
      <p:grpSpPr>
        <a:xfrm>
          <a:off x="0" y="0"/>
          <a:ext cx="0" cy="0"/>
          <a:chOff x="0" y="0"/>
          <a:chExt cx="0" cy="0"/>
        </a:xfrm>
      </p:grpSpPr>
      <p:grpSp>
        <p:nvGrpSpPr>
          <p:cNvPr id="22" name="Group 21"/>
          <p:cNvGrpSpPr/>
          <p:nvPr userDrawn="1"/>
        </p:nvGrpSpPr>
        <p:grpSpPr>
          <a:xfrm>
            <a:off x="-30788" y="6336171"/>
            <a:ext cx="9228667" cy="528963"/>
            <a:chOff x="-30788" y="4661517"/>
            <a:chExt cx="9228667" cy="528963"/>
          </a:xfrm>
        </p:grpSpPr>
        <p:sp>
          <p:nvSpPr>
            <p:cNvPr id="24" name="Rectangle 23"/>
            <p:cNvSpPr/>
            <p:nvPr userDrawn="1"/>
          </p:nvSpPr>
          <p:spPr>
            <a:xfrm>
              <a:off x="-30788" y="4734807"/>
              <a:ext cx="9228667" cy="455673"/>
            </a:xfrm>
            <a:prstGeom prst="rect">
              <a:avLst/>
            </a:prstGeom>
            <a:solidFill>
              <a:srgbClr val="69030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Rectangle 24"/>
            <p:cNvSpPr/>
            <p:nvPr userDrawn="1"/>
          </p:nvSpPr>
          <p:spPr>
            <a:xfrm>
              <a:off x="635303" y="4661517"/>
              <a:ext cx="387197" cy="5289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26" name="Picture 25" descr="tab-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9798" y="4726863"/>
              <a:ext cx="258207" cy="327725"/>
            </a:xfrm>
            <a:prstGeom prst="rect">
              <a:avLst/>
            </a:prstGeom>
          </p:spPr>
        </p:pic>
        <p:sp>
          <p:nvSpPr>
            <p:cNvPr id="27" name="TextBox 26"/>
            <p:cNvSpPr txBox="1"/>
            <p:nvPr userDrawn="1"/>
          </p:nvSpPr>
          <p:spPr>
            <a:xfrm>
              <a:off x="1030972" y="4823737"/>
              <a:ext cx="3613600" cy="230832"/>
            </a:xfrm>
            <a:prstGeom prst="rect">
              <a:avLst/>
            </a:prstGeom>
            <a:noFill/>
          </p:spPr>
          <p:txBody>
            <a:bodyPr wrap="square" rtlCol="0" anchor="ctr">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900" dirty="0">
                  <a:solidFill>
                    <a:srgbClr val="FFFFFF"/>
                  </a:solidFill>
                </a:rPr>
                <a:t>IUPUI</a:t>
              </a:r>
            </a:p>
          </p:txBody>
        </p:sp>
      </p:grpSp>
      <p:sp>
        <p:nvSpPr>
          <p:cNvPr id="28" name="Title 1"/>
          <p:cNvSpPr>
            <a:spLocks noGrp="1"/>
          </p:cNvSpPr>
          <p:nvPr>
            <p:ph type="ctrTitle" hasCustomPrompt="1"/>
          </p:nvPr>
        </p:nvSpPr>
        <p:spPr>
          <a:xfrm>
            <a:off x="530027" y="1012095"/>
            <a:ext cx="8004391" cy="638906"/>
          </a:xfrm>
        </p:spPr>
        <p:txBody>
          <a:bodyPr>
            <a:normAutofit/>
          </a:bodyPr>
          <a:lstStyle>
            <a:lvl1pPr>
              <a:defRPr sz="3200" b="1" i="0" cap="none" spc="0">
                <a:solidFill>
                  <a:schemeClr val="bg1"/>
                </a:solidFill>
                <a:latin typeface="Arial"/>
                <a:cs typeface="Arial"/>
              </a:defRPr>
            </a:lvl1pPr>
          </a:lstStyle>
          <a:p>
            <a:r>
              <a:rPr lang="en-US" dirty="0"/>
              <a:t>Click to edit master title style</a:t>
            </a:r>
          </a:p>
        </p:txBody>
      </p:sp>
      <p:sp>
        <p:nvSpPr>
          <p:cNvPr id="29" name="Rectangle 28"/>
          <p:cNvSpPr/>
          <p:nvPr userDrawn="1"/>
        </p:nvSpPr>
        <p:spPr>
          <a:xfrm>
            <a:off x="0" y="1073417"/>
            <a:ext cx="82664" cy="5162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Text Placeholder 2"/>
          <p:cNvSpPr>
            <a:spLocks noGrp="1"/>
          </p:cNvSpPr>
          <p:nvPr>
            <p:ph idx="1" hasCustomPrompt="1"/>
          </p:nvPr>
        </p:nvSpPr>
        <p:spPr>
          <a:xfrm>
            <a:off x="518824" y="1976198"/>
            <a:ext cx="8015594" cy="4119802"/>
          </a:xfrm>
          <a:prstGeom prst="rect">
            <a:avLst/>
          </a:prstGeom>
        </p:spPr>
        <p:txBody>
          <a:bodyPr vert="horz" lIns="91440" tIns="45720" rIns="91440" bIns="45720" rtlCol="0">
            <a:normAutofit/>
          </a:bodyPr>
          <a:lstStyle>
            <a:lvl1pPr marL="342900" marR="0" indent="-342900" algn="l" defTabSz="457200" rtl="0" eaLnBrk="1" fontAlgn="auto" latinLnBrk="0" hangingPunct="1">
              <a:lnSpc>
                <a:spcPct val="100000"/>
              </a:lnSpc>
              <a:spcBef>
                <a:spcPts val="0"/>
              </a:spcBef>
              <a:spcAft>
                <a:spcPts val="0"/>
              </a:spcAft>
              <a:buClr>
                <a:schemeClr val="tx1">
                  <a:lumMod val="50000"/>
                  <a:lumOff val="50000"/>
                </a:schemeClr>
              </a:buClr>
              <a:buSzPct val="100000"/>
              <a:buFont typeface="+mj-lt"/>
              <a:buAutoNum type="arabicPeriod"/>
              <a:tabLst/>
              <a:defRPr sz="1800">
                <a:solidFill>
                  <a:srgbClr val="FFFFFF"/>
                </a:solidFill>
                <a:latin typeface="Arial"/>
                <a:cs typeface="Arial"/>
              </a:defRPr>
            </a:lvl1pPr>
            <a:lvl2pPr>
              <a:lnSpc>
                <a:spcPct val="100000"/>
              </a:lnSpc>
              <a:defRPr sz="1600">
                <a:solidFill>
                  <a:srgbClr val="404041"/>
                </a:solidFill>
                <a:latin typeface="Arial"/>
                <a:cs typeface="Arial"/>
              </a:defRPr>
            </a:lvl2pPr>
            <a:lvl3pPr>
              <a:lnSpc>
                <a:spcPct val="100000"/>
              </a:lnSpc>
              <a:defRPr sz="1600">
                <a:solidFill>
                  <a:srgbClr val="404041"/>
                </a:solidFill>
                <a:latin typeface="Arial"/>
                <a:cs typeface="Arial"/>
              </a:defRPr>
            </a:lvl3pPr>
            <a:lvl4pPr>
              <a:lnSpc>
                <a:spcPct val="100000"/>
              </a:lnSpc>
              <a:defRPr sz="1600">
                <a:solidFill>
                  <a:srgbClr val="404041"/>
                </a:solidFill>
                <a:latin typeface="Arial"/>
                <a:cs typeface="Arial"/>
              </a:defRPr>
            </a:lvl4pPr>
            <a:lvl5pPr>
              <a:lnSpc>
                <a:spcPct val="100000"/>
              </a:lnSpc>
              <a:defRPr sz="1600">
                <a:solidFill>
                  <a:srgbClr val="404041"/>
                </a:solidFill>
                <a:latin typeface="Arial"/>
                <a:cs typeface="Arial"/>
              </a:defRPr>
            </a:lvl5pPr>
          </a:lstStyle>
          <a:p>
            <a:pPr lvl="0"/>
            <a:r>
              <a:rPr lang="en-US" dirty="0"/>
              <a:t>Click to edit master subtitle style</a:t>
            </a:r>
          </a:p>
        </p:txBody>
      </p:sp>
      <p:sp>
        <p:nvSpPr>
          <p:cNvPr id="32" name="Text Placeholder 19"/>
          <p:cNvSpPr>
            <a:spLocks noGrp="1"/>
          </p:cNvSpPr>
          <p:nvPr>
            <p:ph type="body" sz="quarter" idx="10" hasCustomPrompt="1"/>
          </p:nvPr>
        </p:nvSpPr>
        <p:spPr>
          <a:xfrm>
            <a:off x="5190706" y="237250"/>
            <a:ext cx="3700462" cy="336549"/>
          </a:xfrm>
        </p:spPr>
        <p:txBody>
          <a:bodyPr>
            <a:noAutofit/>
          </a:bodyPr>
          <a:lstStyle>
            <a:lvl1pPr marL="0" indent="0" algn="r">
              <a:buNone/>
              <a:defRPr sz="1100" b="0" i="0" spc="0" baseline="0">
                <a:solidFill>
                  <a:srgbClr val="A6A6A6"/>
                </a:solidFill>
                <a:latin typeface="Arial"/>
                <a:cs typeface="Arial"/>
              </a:defRPr>
            </a:lvl1pPr>
          </a:lstStyle>
          <a:p>
            <a:pPr lvl="0"/>
            <a:r>
              <a:rPr lang="en-US" dirty="0"/>
              <a:t>SECTION TITLE OR SUBTITLE</a:t>
            </a:r>
          </a:p>
        </p:txBody>
      </p:sp>
    </p:spTree>
    <p:extLst>
      <p:ext uri="{BB962C8B-B14F-4D97-AF65-F5344CB8AC3E}">
        <p14:creationId xmlns:p14="http://schemas.microsoft.com/office/powerpoint/2010/main" val="1728351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photo: black">
    <p:bg>
      <p:bgPr>
        <a:solidFill>
          <a:srgbClr val="252626"/>
        </a:solidFill>
        <a:effectLst/>
      </p:bgPr>
    </p:bg>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5564910" y="0"/>
            <a:ext cx="3570941" cy="6858000"/>
          </a:xfrm>
        </p:spPr>
        <p:txBody>
          <a:bodyPr/>
          <a:lstStyle/>
          <a:p>
            <a:r>
              <a:rPr lang="en-US" dirty="0"/>
              <a:t>Click icon to add picture</a:t>
            </a:r>
          </a:p>
        </p:txBody>
      </p:sp>
      <p:sp>
        <p:nvSpPr>
          <p:cNvPr id="13" name="Rectangle 12"/>
          <p:cNvSpPr/>
          <p:nvPr userDrawn="1"/>
        </p:nvSpPr>
        <p:spPr>
          <a:xfrm>
            <a:off x="-15847" y="649066"/>
            <a:ext cx="82664" cy="5162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Rectangle 15"/>
          <p:cNvSpPr/>
          <p:nvPr userDrawn="1"/>
        </p:nvSpPr>
        <p:spPr>
          <a:xfrm>
            <a:off x="635303" y="6336171"/>
            <a:ext cx="387197" cy="5289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7" name="Picture 16" descr="tab-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9798" y="6401517"/>
            <a:ext cx="258207" cy="327725"/>
          </a:xfrm>
          <a:prstGeom prst="rect">
            <a:avLst/>
          </a:prstGeom>
        </p:spPr>
      </p:pic>
      <p:sp>
        <p:nvSpPr>
          <p:cNvPr id="19" name="Title Placeholder 1"/>
          <p:cNvSpPr>
            <a:spLocks noGrp="1"/>
          </p:cNvSpPr>
          <p:nvPr>
            <p:ph type="title" hasCustomPrompt="1"/>
          </p:nvPr>
        </p:nvSpPr>
        <p:spPr>
          <a:xfrm>
            <a:off x="525304" y="619181"/>
            <a:ext cx="4560579" cy="1039091"/>
          </a:xfrm>
          <a:prstGeom prst="rect">
            <a:avLst/>
          </a:prstGeom>
        </p:spPr>
        <p:txBody>
          <a:bodyPr vert="horz" lIns="91440" tIns="45720" rIns="91440" bIns="45720" rtlCol="0" anchor="ctr">
            <a:noAutofit/>
          </a:bodyPr>
          <a:lstStyle>
            <a:lvl1pPr>
              <a:defRPr sz="3200" b="1" i="0" spc="0">
                <a:solidFill>
                  <a:srgbClr val="FFFFFF"/>
                </a:solidFill>
                <a:latin typeface="Arial"/>
                <a:cs typeface="Arial"/>
              </a:defRPr>
            </a:lvl1pPr>
          </a:lstStyle>
          <a:p>
            <a:r>
              <a:rPr lang="en-US" dirty="0"/>
              <a:t>Click to edit master title style</a:t>
            </a:r>
          </a:p>
        </p:txBody>
      </p:sp>
      <p:sp>
        <p:nvSpPr>
          <p:cNvPr id="20" name="Text Placeholder 2"/>
          <p:cNvSpPr>
            <a:spLocks noGrp="1"/>
          </p:cNvSpPr>
          <p:nvPr>
            <p:ph idx="1"/>
          </p:nvPr>
        </p:nvSpPr>
        <p:spPr>
          <a:xfrm>
            <a:off x="525304" y="1922839"/>
            <a:ext cx="4560579" cy="4169990"/>
          </a:xfrm>
          <a:prstGeom prst="rect">
            <a:avLst/>
          </a:prstGeom>
        </p:spPr>
        <p:txBody>
          <a:bodyPr vert="horz" lIns="91440" tIns="45720" rIns="91440" bIns="45720" rtlCol="0">
            <a:normAutofit/>
          </a:bodyPr>
          <a:lstStyle>
            <a:lvl1pPr marL="342900" indent="-342900">
              <a:lnSpc>
                <a:spcPct val="100000"/>
              </a:lnSpc>
              <a:spcAft>
                <a:spcPts val="0"/>
              </a:spcAft>
              <a:buFont typeface="Arial"/>
              <a:buChar char="•"/>
              <a:defRPr sz="1800">
                <a:solidFill>
                  <a:srgbClr val="FFFFFF"/>
                </a:solidFill>
                <a:latin typeface="Arial"/>
                <a:cs typeface="Arial"/>
              </a:defRPr>
            </a:lvl1pPr>
            <a:lvl2pPr marL="742950" indent="-285750">
              <a:lnSpc>
                <a:spcPct val="100000"/>
              </a:lnSpc>
              <a:buFont typeface="Arial"/>
              <a:buChar char="•"/>
              <a:defRPr sz="1800">
                <a:solidFill>
                  <a:srgbClr val="FFFFFF"/>
                </a:solidFill>
                <a:latin typeface="Arial"/>
                <a:cs typeface="Arial"/>
              </a:defRPr>
            </a:lvl2pPr>
            <a:lvl3pPr marL="1143000" indent="-228600">
              <a:lnSpc>
                <a:spcPct val="100000"/>
              </a:lnSpc>
              <a:buFont typeface="Arial"/>
              <a:buChar char="•"/>
              <a:defRPr sz="1800">
                <a:solidFill>
                  <a:srgbClr val="FFFFFF"/>
                </a:solidFill>
                <a:latin typeface="Arial"/>
                <a:cs typeface="Arial"/>
              </a:defRPr>
            </a:lvl3pPr>
            <a:lvl4pPr marL="1600200" indent="-228600">
              <a:lnSpc>
                <a:spcPct val="100000"/>
              </a:lnSpc>
              <a:buFont typeface="Arial"/>
              <a:buChar char="•"/>
              <a:defRPr sz="1800">
                <a:solidFill>
                  <a:srgbClr val="FFFFFF"/>
                </a:solidFill>
                <a:latin typeface="Arial"/>
                <a:cs typeface="Arial"/>
              </a:defRPr>
            </a:lvl4pPr>
            <a:lvl5pPr marL="2057400" indent="-228600">
              <a:lnSpc>
                <a:spcPct val="100000"/>
              </a:lnSpc>
              <a:buFont typeface="Arial"/>
              <a:buChar char="•"/>
              <a:defRPr sz="1800">
                <a:solidFill>
                  <a:srgbClr val="FFFFFF"/>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4336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with footer: white">
    <p:spTree>
      <p:nvGrpSpPr>
        <p:cNvPr id="1" name=""/>
        <p:cNvGrpSpPr/>
        <p:nvPr/>
      </p:nvGrpSpPr>
      <p:grpSpPr>
        <a:xfrm>
          <a:off x="0" y="0"/>
          <a:ext cx="0" cy="0"/>
          <a:chOff x="0" y="0"/>
          <a:chExt cx="0" cy="0"/>
        </a:xfrm>
      </p:grpSpPr>
      <p:grpSp>
        <p:nvGrpSpPr>
          <p:cNvPr id="17" name="Group 16"/>
          <p:cNvGrpSpPr/>
          <p:nvPr userDrawn="1"/>
        </p:nvGrpSpPr>
        <p:grpSpPr>
          <a:xfrm>
            <a:off x="-30788" y="6336171"/>
            <a:ext cx="9228667" cy="528963"/>
            <a:chOff x="-30788" y="4661517"/>
            <a:chExt cx="9228667" cy="528963"/>
          </a:xfrm>
        </p:grpSpPr>
        <p:sp>
          <p:nvSpPr>
            <p:cNvPr id="18" name="Rectangle 17"/>
            <p:cNvSpPr/>
            <p:nvPr userDrawn="1"/>
          </p:nvSpPr>
          <p:spPr>
            <a:xfrm>
              <a:off x="-30788" y="4734807"/>
              <a:ext cx="9228667" cy="455673"/>
            </a:xfrm>
            <a:prstGeom prst="rect">
              <a:avLst/>
            </a:prstGeom>
            <a:solidFill>
              <a:srgbClr val="69030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8"/>
            <p:cNvSpPr/>
            <p:nvPr userDrawn="1"/>
          </p:nvSpPr>
          <p:spPr>
            <a:xfrm>
              <a:off x="635303" y="4661517"/>
              <a:ext cx="387197" cy="5289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20" name="Picture 19" descr="tab-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9798" y="4726863"/>
              <a:ext cx="258207" cy="327725"/>
            </a:xfrm>
            <a:prstGeom prst="rect">
              <a:avLst/>
            </a:prstGeom>
          </p:spPr>
        </p:pic>
        <p:sp>
          <p:nvSpPr>
            <p:cNvPr id="21" name="TextBox 20"/>
            <p:cNvSpPr txBox="1"/>
            <p:nvPr userDrawn="1"/>
          </p:nvSpPr>
          <p:spPr>
            <a:xfrm>
              <a:off x="1030972" y="4823737"/>
              <a:ext cx="3613600" cy="230832"/>
            </a:xfrm>
            <a:prstGeom prst="rect">
              <a:avLst/>
            </a:prstGeom>
            <a:noFill/>
          </p:spPr>
          <p:txBody>
            <a:bodyPr wrap="square" rtlCol="0" anchor="ctr">
              <a:spAutoFit/>
            </a:bodyPr>
            <a:lstStyle/>
            <a:p>
              <a:r>
                <a:rPr lang="en-US" sz="900" dirty="0">
                  <a:solidFill>
                    <a:srgbClr val="FFFFFF"/>
                  </a:solidFill>
                </a:rPr>
                <a:t>IUPUI</a:t>
              </a:r>
            </a:p>
          </p:txBody>
        </p:sp>
      </p:grpSp>
    </p:spTree>
    <p:extLst>
      <p:ext uri="{BB962C8B-B14F-4D97-AF65-F5344CB8AC3E}">
        <p14:creationId xmlns:p14="http://schemas.microsoft.com/office/powerpoint/2010/main" val="1315652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with footer: black">
    <p:bg>
      <p:bgPr>
        <a:solidFill>
          <a:srgbClr val="252626"/>
        </a:solidFill>
        <a:effectLst/>
      </p:bgPr>
    </p:bg>
    <p:spTree>
      <p:nvGrpSpPr>
        <p:cNvPr id="1" name=""/>
        <p:cNvGrpSpPr/>
        <p:nvPr/>
      </p:nvGrpSpPr>
      <p:grpSpPr>
        <a:xfrm>
          <a:off x="0" y="0"/>
          <a:ext cx="0" cy="0"/>
          <a:chOff x="0" y="0"/>
          <a:chExt cx="0" cy="0"/>
        </a:xfrm>
      </p:grpSpPr>
      <p:grpSp>
        <p:nvGrpSpPr>
          <p:cNvPr id="13" name="Group 12"/>
          <p:cNvGrpSpPr/>
          <p:nvPr userDrawn="1"/>
        </p:nvGrpSpPr>
        <p:grpSpPr>
          <a:xfrm>
            <a:off x="-30788" y="6336171"/>
            <a:ext cx="9228667" cy="528963"/>
            <a:chOff x="-30788" y="4661517"/>
            <a:chExt cx="9228667" cy="528963"/>
          </a:xfrm>
        </p:grpSpPr>
        <p:sp>
          <p:nvSpPr>
            <p:cNvPr id="17" name="Rectangle 16"/>
            <p:cNvSpPr/>
            <p:nvPr userDrawn="1"/>
          </p:nvSpPr>
          <p:spPr>
            <a:xfrm>
              <a:off x="-30788" y="4734807"/>
              <a:ext cx="9228667" cy="455673"/>
            </a:xfrm>
            <a:prstGeom prst="rect">
              <a:avLst/>
            </a:prstGeom>
            <a:solidFill>
              <a:srgbClr val="69030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Rectangle 17"/>
            <p:cNvSpPr/>
            <p:nvPr userDrawn="1"/>
          </p:nvSpPr>
          <p:spPr>
            <a:xfrm>
              <a:off x="635303" y="4661517"/>
              <a:ext cx="387197" cy="5289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9" name="Picture 18" descr="tab-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9798" y="4726863"/>
              <a:ext cx="258207" cy="327725"/>
            </a:xfrm>
            <a:prstGeom prst="rect">
              <a:avLst/>
            </a:prstGeom>
          </p:spPr>
        </p:pic>
        <p:sp>
          <p:nvSpPr>
            <p:cNvPr id="20" name="TextBox 19"/>
            <p:cNvSpPr txBox="1"/>
            <p:nvPr userDrawn="1"/>
          </p:nvSpPr>
          <p:spPr>
            <a:xfrm>
              <a:off x="1030972" y="4823737"/>
              <a:ext cx="3613600" cy="230832"/>
            </a:xfrm>
            <a:prstGeom prst="rect">
              <a:avLst/>
            </a:prstGeom>
            <a:noFill/>
          </p:spPr>
          <p:txBody>
            <a:bodyPr wrap="square" rtlCol="0" anchor="ctr">
              <a:spAutoFit/>
            </a:bodyPr>
            <a:lstStyle/>
            <a:p>
              <a:r>
                <a:rPr lang="en-US" sz="900" dirty="0">
                  <a:solidFill>
                    <a:srgbClr val="FFFFFF"/>
                  </a:solidFill>
                </a:rPr>
                <a:t>IUPUI</a:t>
              </a:r>
            </a:p>
          </p:txBody>
        </p:sp>
      </p:grpSp>
    </p:spTree>
    <p:extLst>
      <p:ext uri="{BB962C8B-B14F-4D97-AF65-F5344CB8AC3E}">
        <p14:creationId xmlns:p14="http://schemas.microsoft.com/office/powerpoint/2010/main" val="727036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slide with IUPUI lockup">
    <p:bg>
      <p:bgPr>
        <a:solidFill>
          <a:srgbClr val="690304"/>
        </a:solidFill>
        <a:effectLst/>
      </p:bgPr>
    </p:bg>
    <p:spTree>
      <p:nvGrpSpPr>
        <p:cNvPr id="1" name=""/>
        <p:cNvGrpSpPr/>
        <p:nvPr/>
      </p:nvGrpSpPr>
      <p:grpSpPr>
        <a:xfrm>
          <a:off x="0" y="0"/>
          <a:ext cx="0" cy="0"/>
          <a:chOff x="0" y="0"/>
          <a:chExt cx="0" cy="0"/>
        </a:xfrm>
      </p:grpSpPr>
      <p:sp>
        <p:nvSpPr>
          <p:cNvPr id="8" name="Text Placeholder 2"/>
          <p:cNvSpPr>
            <a:spLocks noGrp="1"/>
          </p:cNvSpPr>
          <p:nvPr userDrawn="1">
            <p:ph idx="1"/>
          </p:nvPr>
        </p:nvSpPr>
        <p:spPr>
          <a:xfrm>
            <a:off x="536603" y="907197"/>
            <a:ext cx="7859185" cy="3628887"/>
          </a:xfrm>
          <a:prstGeom prst="rect">
            <a:avLst/>
          </a:prstGeom>
        </p:spPr>
        <p:txBody>
          <a:bodyPr vert="horz" lIns="91440" tIns="45720" rIns="91440" bIns="45720" rtlCol="0">
            <a:normAutofit/>
          </a:bodyPr>
          <a:lstStyle>
            <a:lvl1pPr marL="0" indent="0">
              <a:lnSpc>
                <a:spcPct val="100000"/>
              </a:lnSpc>
              <a:buNone/>
              <a:defRPr sz="1800">
                <a:solidFill>
                  <a:schemeClr val="bg1"/>
                </a:solidFill>
                <a:latin typeface="Arial"/>
                <a:cs typeface="Arial"/>
              </a:defRPr>
            </a:lvl1pPr>
            <a:lvl2pPr marL="457200" indent="0">
              <a:lnSpc>
                <a:spcPct val="100000"/>
              </a:lnSpc>
              <a:buNone/>
              <a:defRPr sz="1600">
                <a:solidFill>
                  <a:schemeClr val="bg1"/>
                </a:solidFill>
                <a:latin typeface="Arial"/>
                <a:cs typeface="Arial"/>
              </a:defRPr>
            </a:lvl2pPr>
            <a:lvl3pPr marL="914400" indent="0">
              <a:lnSpc>
                <a:spcPct val="100000"/>
              </a:lnSpc>
              <a:buNone/>
              <a:defRPr sz="1600">
                <a:solidFill>
                  <a:schemeClr val="bg1"/>
                </a:solidFill>
                <a:latin typeface="Arial"/>
                <a:cs typeface="Arial"/>
              </a:defRPr>
            </a:lvl3pPr>
            <a:lvl4pPr marL="1371600" indent="0">
              <a:lnSpc>
                <a:spcPct val="100000"/>
              </a:lnSpc>
              <a:buNone/>
              <a:defRPr sz="1600">
                <a:solidFill>
                  <a:schemeClr val="bg1"/>
                </a:solidFill>
                <a:latin typeface="Arial"/>
                <a:cs typeface="Arial"/>
              </a:defRPr>
            </a:lvl4pPr>
            <a:lvl5pPr>
              <a:lnSpc>
                <a:spcPct val="100000"/>
              </a:lnSpc>
              <a:defRPr sz="1600">
                <a:solidFill>
                  <a:schemeClr val="bg1"/>
                </a:solidFill>
                <a:latin typeface="Arial"/>
                <a:cs typeface="Arial"/>
              </a:defRPr>
            </a:lvl5pPr>
          </a:lstStyle>
          <a:p>
            <a:pPr lvl="0"/>
            <a:r>
              <a:rPr lang="en-US"/>
              <a:t>Click to edit Master text styles</a:t>
            </a:r>
          </a:p>
        </p:txBody>
      </p:sp>
      <p:sp>
        <p:nvSpPr>
          <p:cNvPr id="10" name="Rectangle 9"/>
          <p:cNvSpPr/>
          <p:nvPr userDrawn="1"/>
        </p:nvSpPr>
        <p:spPr>
          <a:xfrm>
            <a:off x="-15847" y="907197"/>
            <a:ext cx="82664" cy="5162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27" name="Group 26"/>
          <p:cNvGrpSpPr/>
          <p:nvPr userDrawn="1"/>
        </p:nvGrpSpPr>
        <p:grpSpPr>
          <a:xfrm>
            <a:off x="635303" y="5794349"/>
            <a:ext cx="2551242" cy="1077919"/>
            <a:chOff x="635303" y="4070963"/>
            <a:chExt cx="2551242" cy="1077919"/>
          </a:xfrm>
        </p:grpSpPr>
        <p:sp>
          <p:nvSpPr>
            <p:cNvPr id="28" name="Rectangle 27"/>
            <p:cNvSpPr/>
            <p:nvPr userDrawn="1"/>
          </p:nvSpPr>
          <p:spPr>
            <a:xfrm>
              <a:off x="635303" y="4070963"/>
              <a:ext cx="533859" cy="1077919"/>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29" name="Picture 28" descr="tab-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4227" y="4189193"/>
              <a:ext cx="356010" cy="451859"/>
            </a:xfrm>
            <a:prstGeom prst="rect">
              <a:avLst/>
            </a:prstGeom>
          </p:spPr>
        </p:pic>
        <p:pic>
          <p:nvPicPr>
            <p:cNvPr id="30" name="Picture 29" descr="iupui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76234" y="4176250"/>
              <a:ext cx="1810311" cy="687125"/>
            </a:xfrm>
            <a:prstGeom prst="rect">
              <a:avLst/>
            </a:prstGeom>
          </p:spPr>
        </p:pic>
      </p:grpSp>
    </p:spTree>
    <p:extLst>
      <p:ext uri="{BB962C8B-B14F-4D97-AF65-F5344CB8AC3E}">
        <p14:creationId xmlns:p14="http://schemas.microsoft.com/office/powerpoint/2010/main" val="1189661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61892" y="846139"/>
            <a:ext cx="6802482"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61892" y="2119918"/>
            <a:ext cx="6802482" cy="428704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69" r:id="rId1"/>
    <p:sldLayoutId id="2147493467" r:id="rId2"/>
    <p:sldLayoutId id="2147493472" r:id="rId3"/>
    <p:sldLayoutId id="2147493457" r:id="rId4"/>
    <p:sldLayoutId id="2147493456" r:id="rId5"/>
    <p:sldLayoutId id="2147493474" r:id="rId6"/>
    <p:sldLayoutId id="2147493475" r:id="rId7"/>
    <p:sldLayoutId id="2147493476" r:id="rId8"/>
    <p:sldLayoutId id="2147493477" r:id="rId9"/>
    <p:sldLayoutId id="2147493478" r:id="rId10"/>
    <p:sldLayoutId id="2147493479" r:id="rId11"/>
    <p:sldLayoutId id="2147493481" r:id="rId12"/>
  </p:sldLayoutIdLst>
  <p:txStyles>
    <p:titleStyle>
      <a:lvl1pPr algn="l" defTabSz="457200" rtl="0" eaLnBrk="1" latinLnBrk="0" hangingPunct="1">
        <a:spcBef>
          <a:spcPct val="0"/>
        </a:spcBef>
        <a:buNone/>
        <a:defRPr sz="3200" b="1" i="0" kern="100" spc="0">
          <a:solidFill>
            <a:schemeClr val="tx1"/>
          </a:solidFill>
          <a:latin typeface="Arial"/>
          <a:ea typeface="+mj-ea"/>
          <a:cs typeface="Arial"/>
        </a:defRPr>
      </a:lvl1pPr>
    </p:titleStyle>
    <p:bodyStyle>
      <a:lvl1pPr marL="342900" indent="-342900" algn="l" defTabSz="457200" rtl="0" eaLnBrk="1" latinLnBrk="0" hangingPunct="1">
        <a:lnSpc>
          <a:spcPct val="100000"/>
        </a:lnSpc>
        <a:spcBef>
          <a:spcPts val="0"/>
        </a:spcBef>
        <a:spcAft>
          <a:spcPts val="0"/>
        </a:spcAft>
        <a:buClr>
          <a:schemeClr val="tx1">
            <a:lumMod val="50000"/>
            <a:lumOff val="50000"/>
          </a:schemeClr>
        </a:buClr>
        <a:buSzPct val="100000"/>
        <a:buFont typeface="Wingdings" charset="2"/>
        <a:buChar char="§"/>
        <a:defRPr sz="1800" kern="1200">
          <a:solidFill>
            <a:schemeClr val="tx1"/>
          </a:solidFill>
          <a:latin typeface="Arial"/>
          <a:ea typeface="+mn-ea"/>
          <a:cs typeface="Arial"/>
        </a:defRPr>
      </a:lvl1pPr>
      <a:lvl2pPr marL="742950" indent="-285750" algn="l" defTabSz="457200" rtl="0" eaLnBrk="1" latinLnBrk="0" hangingPunct="1">
        <a:lnSpc>
          <a:spcPct val="100000"/>
        </a:lnSpc>
        <a:spcBef>
          <a:spcPts val="0"/>
        </a:spcBef>
        <a:spcAft>
          <a:spcPts val="0"/>
        </a:spcAft>
        <a:buFont typeface="Arial"/>
        <a:buChar char="–"/>
        <a:defRPr sz="1800" kern="1200">
          <a:solidFill>
            <a:schemeClr val="tx1"/>
          </a:solidFill>
          <a:latin typeface="Arial"/>
          <a:ea typeface="+mn-ea"/>
          <a:cs typeface="Arial"/>
        </a:defRPr>
      </a:lvl2pPr>
      <a:lvl3pPr marL="1143000" indent="-228600" algn="l" defTabSz="457200" rtl="0" eaLnBrk="1" latinLnBrk="0" hangingPunct="1">
        <a:lnSpc>
          <a:spcPct val="100000"/>
        </a:lnSpc>
        <a:spcBef>
          <a:spcPts val="0"/>
        </a:spcBef>
        <a:spcAft>
          <a:spcPts val="0"/>
        </a:spcAft>
        <a:buFont typeface="Arial"/>
        <a:buChar char="•"/>
        <a:defRPr sz="1800" kern="1200">
          <a:solidFill>
            <a:schemeClr val="tx1"/>
          </a:solidFill>
          <a:latin typeface="Arial"/>
          <a:ea typeface="+mn-ea"/>
          <a:cs typeface="Arial"/>
        </a:defRPr>
      </a:lvl3pPr>
      <a:lvl4pPr marL="1600200" indent="-228600" algn="l" defTabSz="457200" rtl="0" eaLnBrk="1" latinLnBrk="0" hangingPunct="1">
        <a:lnSpc>
          <a:spcPct val="100000"/>
        </a:lnSpc>
        <a:spcBef>
          <a:spcPts val="0"/>
        </a:spcBef>
        <a:spcAft>
          <a:spcPts val="0"/>
        </a:spcAft>
        <a:buFont typeface="Arial"/>
        <a:buChar char="–"/>
        <a:defRPr sz="1800" kern="1200">
          <a:solidFill>
            <a:schemeClr val="tx1"/>
          </a:solidFill>
          <a:latin typeface="Arial"/>
          <a:ea typeface="+mn-ea"/>
          <a:cs typeface="Arial"/>
        </a:defRPr>
      </a:lvl4pPr>
      <a:lvl5pPr marL="2057400" indent="-228600" algn="l" defTabSz="457200" rtl="0" eaLnBrk="1" latinLnBrk="0" hangingPunct="1">
        <a:lnSpc>
          <a:spcPct val="100000"/>
        </a:lnSpc>
        <a:spcBef>
          <a:spcPts val="0"/>
        </a:spcBef>
        <a:spcAft>
          <a:spcPts val="0"/>
        </a:spcAft>
        <a:buFont typeface="Arial"/>
        <a:buChar char="»"/>
        <a:defRPr sz="18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indiana.sharepoint.com/:w:/s/msteams_a13432/EdoSSbOVDbpLto0CpS8AoxkBD-8MaROxxghaKDwHKMoYmg?e=pz1dX5" TargetMode="External"/><Relationship Id="rId2" Type="http://schemas.openxmlformats.org/officeDocument/2006/relationships/hyperlink" Target="https://indiana.sharepoint.com/:w:/s/msteams_a13432/ETdd_7b6AStIulJnOYI23SoBsALNuqHygvzGjvzfz4rc9w?e=qYcLmQ" TargetMode="External"/><Relationship Id="rId1" Type="http://schemas.openxmlformats.org/officeDocument/2006/relationships/slideLayout" Target="../slideLayouts/slideLayout3.xml"/><Relationship Id="rId5" Type="http://schemas.openxmlformats.org/officeDocument/2006/relationships/hyperlink" Target="https://academicaffairs.iupui.edu/Faculty-Affairs/promotiontenure/dossier/Dossier-Samples" TargetMode="External"/><Relationship Id="rId4" Type="http://schemas.openxmlformats.org/officeDocument/2006/relationships/hyperlink" Target="https://indiana.sharepoint.com/:w:/s/msteams_a13432/EWM_G80loD5Eh9iUZvQyQyABRIRen0ayHvMExgQ8kCYH3g?e=zM5wRP"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mailto:rapplega@iupui.edu" TargetMode="External"/><Relationship Id="rId2" Type="http://schemas.openxmlformats.org/officeDocument/2006/relationships/hyperlink" Target="mailto:wmmiller@iupui.edu" TargetMode="Externa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04" y="4310134"/>
            <a:ext cx="7942596" cy="1485992"/>
          </a:xfrm>
        </p:spPr>
        <p:txBody>
          <a:bodyPr>
            <a:normAutofit/>
          </a:bodyPr>
          <a:lstStyle/>
          <a:p>
            <a:pPr algn="ctr"/>
            <a:r>
              <a:rPr lang="en-US" dirty="0">
                <a:latin typeface="BentonSans Regular" panose="02000504020000020004" pitchFamily="2" charset="0"/>
              </a:rPr>
              <a:t>Candidate Statement:</a:t>
            </a:r>
            <a:br>
              <a:rPr lang="en-US" dirty="0">
                <a:latin typeface="BentonSans Regular" panose="02000504020000020004" pitchFamily="2" charset="0"/>
              </a:rPr>
            </a:br>
            <a:r>
              <a:rPr lang="en-US" dirty="0">
                <a:latin typeface="BentonSans Regular" panose="02000504020000020004" pitchFamily="2" charset="0"/>
              </a:rPr>
              <a:t>Structure and Preparation</a:t>
            </a:r>
          </a:p>
        </p:txBody>
      </p:sp>
      <p:sp>
        <p:nvSpPr>
          <p:cNvPr id="3" name="Text Placeholder 2"/>
          <p:cNvSpPr>
            <a:spLocks noGrp="1"/>
          </p:cNvSpPr>
          <p:nvPr>
            <p:ph type="body" sz="quarter" idx="10"/>
          </p:nvPr>
        </p:nvSpPr>
        <p:spPr/>
        <p:txBody>
          <a:bodyPr/>
          <a:lstStyle/>
          <a:p>
            <a:pPr lvl="0"/>
            <a:r>
              <a:rPr lang="en-US" dirty="0"/>
              <a:t>IUPUI</a:t>
            </a:r>
          </a:p>
        </p:txBody>
      </p:sp>
      <p:sp>
        <p:nvSpPr>
          <p:cNvPr id="4" name="Text Placeholder 3"/>
          <p:cNvSpPr>
            <a:spLocks noGrp="1"/>
          </p:cNvSpPr>
          <p:nvPr>
            <p:ph type="body" sz="quarter" idx="11"/>
          </p:nvPr>
        </p:nvSpPr>
        <p:spPr>
          <a:xfrm>
            <a:off x="530694" y="3478843"/>
            <a:ext cx="7914806" cy="336549"/>
          </a:xfrm>
        </p:spPr>
        <p:txBody>
          <a:bodyPr/>
          <a:lstStyle/>
          <a:p>
            <a:pPr>
              <a:spcAft>
                <a:spcPts val="600"/>
              </a:spcAft>
            </a:pPr>
            <a:r>
              <a:rPr lang="en-US" sz="2400" b="1" dirty="0">
                <a:solidFill>
                  <a:schemeClr val="bg1"/>
                </a:solidFill>
                <a:latin typeface="BentonSans Regular" panose="02000504020000020004" pitchFamily="2" charset="0"/>
              </a:rPr>
              <a:t>Office of Academic Affairs</a:t>
            </a:r>
          </a:p>
          <a:p>
            <a:pPr>
              <a:spcAft>
                <a:spcPts val="600"/>
              </a:spcAft>
            </a:pPr>
            <a:r>
              <a:rPr lang="en-US" dirty="0">
                <a:latin typeface="BentonSans Regular" panose="02000504020000020004" pitchFamily="2" charset="0"/>
              </a:rPr>
              <a:t>Willie Miller, Faculty Advancement and Leadership Development Fellow</a:t>
            </a:r>
          </a:p>
          <a:p>
            <a:pPr>
              <a:spcAft>
                <a:spcPts val="600"/>
              </a:spcAft>
            </a:pPr>
            <a:endParaRPr lang="en-US" dirty="0">
              <a:latin typeface="BentonSans Regular" panose="02000504020000020004" pitchFamily="2" charset="0"/>
            </a:endParaRPr>
          </a:p>
        </p:txBody>
      </p:sp>
    </p:spTree>
    <p:extLst>
      <p:ext uri="{BB962C8B-B14F-4D97-AF65-F5344CB8AC3E}">
        <p14:creationId xmlns:p14="http://schemas.microsoft.com/office/powerpoint/2010/main" val="919017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1068075-5760-244A-9E93-72D26C66FFAD}"/>
              </a:ext>
            </a:extLst>
          </p:cNvPr>
          <p:cNvSpPr>
            <a:spLocks noGrp="1"/>
          </p:cNvSpPr>
          <p:nvPr>
            <p:ph type="ctrTitle"/>
          </p:nvPr>
        </p:nvSpPr>
        <p:spPr/>
        <p:txBody>
          <a:bodyPr>
            <a:normAutofit/>
          </a:bodyPr>
          <a:lstStyle/>
          <a:p>
            <a:r>
              <a:rPr lang="en-US" dirty="0"/>
              <a:t>Step 3:  Review</a:t>
            </a:r>
          </a:p>
        </p:txBody>
      </p:sp>
      <p:sp>
        <p:nvSpPr>
          <p:cNvPr id="3" name="Text Placeholder 2">
            <a:extLst>
              <a:ext uri="{FF2B5EF4-FFF2-40B4-BE49-F238E27FC236}">
                <a16:creationId xmlns:a16="http://schemas.microsoft.com/office/drawing/2014/main" id="{FFA31282-F8A6-10C0-94D0-6499AD684BA0}"/>
              </a:ext>
            </a:extLst>
          </p:cNvPr>
          <p:cNvSpPr>
            <a:spLocks noGrp="1"/>
          </p:cNvSpPr>
          <p:nvPr>
            <p:ph type="body" sz="quarter" idx="10"/>
          </p:nvPr>
        </p:nvSpPr>
        <p:spPr/>
        <p:txBody>
          <a:bodyPr/>
          <a:lstStyle/>
          <a:p>
            <a:endParaRPr lang="en-US"/>
          </a:p>
        </p:txBody>
      </p:sp>
      <p:sp>
        <p:nvSpPr>
          <p:cNvPr id="5" name="Content Placeholder 4">
            <a:extLst>
              <a:ext uri="{FF2B5EF4-FFF2-40B4-BE49-F238E27FC236}">
                <a16:creationId xmlns:a16="http://schemas.microsoft.com/office/drawing/2014/main" id="{77A2F3D9-8E75-1248-9739-C744D2695172}"/>
              </a:ext>
            </a:extLst>
          </p:cNvPr>
          <p:cNvSpPr>
            <a:spLocks noGrp="1"/>
          </p:cNvSpPr>
          <p:nvPr>
            <p:ph idx="1"/>
          </p:nvPr>
        </p:nvSpPr>
        <p:spPr/>
        <p:txBody>
          <a:bodyPr>
            <a:normAutofit fontScale="92500" lnSpcReduction="10000"/>
          </a:bodyPr>
          <a:lstStyle/>
          <a:p>
            <a:r>
              <a:rPr lang="en-US" sz="2200" dirty="0"/>
              <a:t>What do you have?</a:t>
            </a:r>
          </a:p>
          <a:p>
            <a:endParaRPr lang="en-US" dirty="0"/>
          </a:p>
          <a:p>
            <a:pPr marL="457200" lvl="1" indent="0">
              <a:buNone/>
            </a:pPr>
            <a:r>
              <a:rPr lang="en-US" dirty="0"/>
              <a:t>Don’t worry if it is too long or too short.  During Step 4, you will adjust for length.  </a:t>
            </a:r>
          </a:p>
          <a:p>
            <a:endParaRPr lang="en-US" dirty="0"/>
          </a:p>
          <a:p>
            <a:endParaRPr lang="en-US" dirty="0"/>
          </a:p>
          <a:p>
            <a:r>
              <a:rPr lang="en-US" sz="2200" dirty="0"/>
              <a:t>What sense does it make?</a:t>
            </a:r>
          </a:p>
          <a:p>
            <a:endParaRPr lang="en-US" dirty="0"/>
          </a:p>
          <a:p>
            <a:pPr marL="400050" lvl="1" indent="0">
              <a:buNone/>
            </a:pPr>
            <a:r>
              <a:rPr lang="en-US" dirty="0"/>
              <a:t>Are there themes?  How do the themes relate to each other?  Is there a balance between representing </a:t>
            </a:r>
            <a:r>
              <a:rPr lang="en-US" i="1" dirty="0"/>
              <a:t>how much </a:t>
            </a:r>
            <a:r>
              <a:rPr lang="en-US" dirty="0"/>
              <a:t>work you have done (lots of stuff) and </a:t>
            </a:r>
            <a:r>
              <a:rPr lang="en-US" i="1" dirty="0"/>
              <a:t>focusing on signature accomplishments?  </a:t>
            </a:r>
            <a:r>
              <a:rPr lang="en-US" dirty="0"/>
              <a:t>What is the importance of what you have done?</a:t>
            </a:r>
          </a:p>
          <a:p>
            <a:endParaRPr lang="en-US" dirty="0"/>
          </a:p>
          <a:p>
            <a:endParaRPr lang="en-US" dirty="0"/>
          </a:p>
          <a:p>
            <a:r>
              <a:rPr lang="en-US" sz="2200" dirty="0"/>
              <a:t>What does someone else make of it?</a:t>
            </a:r>
          </a:p>
          <a:p>
            <a:pPr marL="57150" indent="0">
              <a:buNone/>
            </a:pPr>
            <a:endParaRPr lang="en-US" dirty="0"/>
          </a:p>
          <a:p>
            <a:pPr marL="457200" lvl="1" indent="0">
              <a:buNone/>
            </a:pPr>
            <a:r>
              <a:rPr lang="en-US" b="1" dirty="0"/>
              <a:t>At this point</a:t>
            </a:r>
            <a:r>
              <a:rPr lang="en-US" dirty="0"/>
              <a:t>, it’s useful to have someone </a:t>
            </a:r>
            <a:r>
              <a:rPr lang="en-US" dirty="0">
                <a:solidFill>
                  <a:schemeClr val="accent3">
                    <a:lumMod val="50000"/>
                  </a:schemeClr>
                </a:solidFill>
              </a:rPr>
              <a:t>outside of your discipline </a:t>
            </a:r>
            <a:r>
              <a:rPr lang="en-US" dirty="0"/>
              <a:t>read it.  You want something that is understandable to outsiders.  </a:t>
            </a:r>
            <a:r>
              <a:rPr lang="en-US" u="sng" dirty="0"/>
              <a:t>Later </a:t>
            </a:r>
            <a:r>
              <a:rPr lang="en-US" dirty="0"/>
              <a:t>you can have someone in the discipline examine it for technical correctness.  </a:t>
            </a:r>
            <a:endParaRPr lang="en-US" b="1" dirty="0"/>
          </a:p>
        </p:txBody>
      </p:sp>
      <p:sp>
        <p:nvSpPr>
          <p:cNvPr id="2" name="TextBox 1">
            <a:extLst>
              <a:ext uri="{FF2B5EF4-FFF2-40B4-BE49-F238E27FC236}">
                <a16:creationId xmlns:a16="http://schemas.microsoft.com/office/drawing/2014/main" id="{EDC4DAAB-2718-D24B-8007-98CBE6E8CBF9}"/>
              </a:ext>
            </a:extLst>
          </p:cNvPr>
          <p:cNvSpPr txBox="1"/>
          <p:nvPr/>
        </p:nvSpPr>
        <p:spPr>
          <a:xfrm>
            <a:off x="5247861" y="159026"/>
            <a:ext cx="3267489"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a:t>Get to at least this step before coming to the hands-on workshop</a:t>
            </a:r>
          </a:p>
        </p:txBody>
      </p:sp>
    </p:spTree>
    <p:extLst>
      <p:ext uri="{BB962C8B-B14F-4D97-AF65-F5344CB8AC3E}">
        <p14:creationId xmlns:p14="http://schemas.microsoft.com/office/powerpoint/2010/main" val="385836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FF211B-4944-25BC-B257-F952B3C07157}"/>
              </a:ext>
            </a:extLst>
          </p:cNvPr>
          <p:cNvSpPr>
            <a:spLocks noGrp="1"/>
          </p:cNvSpPr>
          <p:nvPr>
            <p:ph type="title"/>
          </p:nvPr>
        </p:nvSpPr>
        <p:spPr>
          <a:xfrm>
            <a:off x="506693" y="3416047"/>
            <a:ext cx="7636845" cy="1500197"/>
          </a:xfrm>
        </p:spPr>
        <p:txBody>
          <a:bodyPr/>
          <a:lstStyle/>
          <a:p>
            <a:r>
              <a:rPr lang="en-US" dirty="0"/>
              <a:t>Consider a LIFT Mentoring Circle</a:t>
            </a:r>
          </a:p>
        </p:txBody>
      </p:sp>
      <p:sp>
        <p:nvSpPr>
          <p:cNvPr id="7" name="Text Placeholder 6">
            <a:extLst>
              <a:ext uri="{FF2B5EF4-FFF2-40B4-BE49-F238E27FC236}">
                <a16:creationId xmlns:a16="http://schemas.microsoft.com/office/drawing/2014/main" id="{A362DCCD-7080-4DFB-5F19-52C400232732}"/>
              </a:ext>
            </a:extLst>
          </p:cNvPr>
          <p:cNvSpPr>
            <a:spLocks noGrp="1"/>
          </p:cNvSpPr>
          <p:nvPr>
            <p:ph type="body" sz="quarter" idx="10"/>
          </p:nvPr>
        </p:nvSpPr>
        <p:spPr/>
        <p:txBody>
          <a:bodyPr/>
          <a:lstStyle/>
          <a:p>
            <a:r>
              <a:rPr lang="en-US" dirty="0"/>
              <a:t>Tip: </a:t>
            </a:r>
            <a:r>
              <a:rPr lang="en-US" dirty="0" err="1"/>
              <a:t>lift.iupui.edu</a:t>
            </a:r>
            <a:endParaRPr lang="en-US" dirty="0"/>
          </a:p>
        </p:txBody>
      </p:sp>
    </p:spTree>
    <p:extLst>
      <p:ext uri="{BB962C8B-B14F-4D97-AF65-F5344CB8AC3E}">
        <p14:creationId xmlns:p14="http://schemas.microsoft.com/office/powerpoint/2010/main" val="2246862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1068075-5760-244A-9E93-72D26C66FFAD}"/>
              </a:ext>
            </a:extLst>
          </p:cNvPr>
          <p:cNvSpPr>
            <a:spLocks noGrp="1"/>
          </p:cNvSpPr>
          <p:nvPr>
            <p:ph type="ctrTitle"/>
          </p:nvPr>
        </p:nvSpPr>
        <p:spPr/>
        <p:txBody>
          <a:bodyPr>
            <a:normAutofit/>
          </a:bodyPr>
          <a:lstStyle/>
          <a:p>
            <a:r>
              <a:rPr lang="en-US" dirty="0"/>
              <a:t>Step 4:  Completeness</a:t>
            </a:r>
          </a:p>
        </p:txBody>
      </p:sp>
      <p:sp>
        <p:nvSpPr>
          <p:cNvPr id="2" name="Text Placeholder 1">
            <a:extLst>
              <a:ext uri="{FF2B5EF4-FFF2-40B4-BE49-F238E27FC236}">
                <a16:creationId xmlns:a16="http://schemas.microsoft.com/office/drawing/2014/main" id="{3883E058-2C66-93D0-C68C-CEE561E1159D}"/>
              </a:ext>
            </a:extLst>
          </p:cNvPr>
          <p:cNvSpPr>
            <a:spLocks noGrp="1"/>
          </p:cNvSpPr>
          <p:nvPr>
            <p:ph type="body" sz="quarter" idx="10"/>
          </p:nvPr>
        </p:nvSpPr>
        <p:spPr/>
        <p:txBody>
          <a:bodyPr/>
          <a:lstStyle/>
          <a:p>
            <a:endParaRPr lang="en-US"/>
          </a:p>
        </p:txBody>
      </p:sp>
      <p:sp>
        <p:nvSpPr>
          <p:cNvPr id="5" name="Content Placeholder 4">
            <a:extLst>
              <a:ext uri="{FF2B5EF4-FFF2-40B4-BE49-F238E27FC236}">
                <a16:creationId xmlns:a16="http://schemas.microsoft.com/office/drawing/2014/main" id="{77A2F3D9-8E75-1248-9739-C744D2695172}"/>
              </a:ext>
            </a:extLst>
          </p:cNvPr>
          <p:cNvSpPr>
            <a:spLocks noGrp="1"/>
          </p:cNvSpPr>
          <p:nvPr>
            <p:ph idx="1"/>
          </p:nvPr>
        </p:nvSpPr>
        <p:spPr/>
        <p:txBody>
          <a:bodyPr>
            <a:normAutofit/>
          </a:bodyPr>
          <a:lstStyle/>
          <a:p>
            <a:r>
              <a:rPr lang="en-US" dirty="0"/>
              <a:t>Check the checklists</a:t>
            </a:r>
          </a:p>
          <a:p>
            <a:pPr lvl="1"/>
            <a:r>
              <a:rPr lang="en-US" dirty="0"/>
              <a:t>in P&amp;T Guidelines, in Candidate Statement Template</a:t>
            </a:r>
          </a:p>
          <a:p>
            <a:pPr marL="457200" lvl="1" indent="0">
              <a:buNone/>
            </a:pPr>
            <a:endParaRPr lang="en-US" dirty="0"/>
          </a:p>
          <a:p>
            <a:r>
              <a:rPr lang="en-US" dirty="0"/>
              <a:t>Go through dept, school, campus criteria:  do you explicitly name/claim them?</a:t>
            </a:r>
          </a:p>
          <a:p>
            <a:pPr lvl="1"/>
            <a:endParaRPr lang="en-US" dirty="0"/>
          </a:p>
          <a:p>
            <a:r>
              <a:rPr lang="en-US" dirty="0"/>
              <a:t>Highlight where you have mentioned key elements for substantiation:  student/peer input for teaching, forms of dissemination for research, scholarly and non-scholarly impact.  </a:t>
            </a:r>
          </a:p>
          <a:p>
            <a:pPr lvl="1"/>
            <a:r>
              <a:rPr lang="en-US" dirty="0"/>
              <a:t>How do these support your areas of excellence and themes?</a:t>
            </a:r>
          </a:p>
          <a:p>
            <a:pPr lvl="1"/>
            <a:r>
              <a:rPr lang="en-US" dirty="0"/>
              <a:t>Does the organizational framework still make sense? Is one theme too weak? </a:t>
            </a:r>
          </a:p>
          <a:p>
            <a:r>
              <a:rPr lang="en-US" dirty="0"/>
              <a:t>What are your readers saying? Does someone </a:t>
            </a:r>
            <a:r>
              <a:rPr lang="en-US" dirty="0">
                <a:solidFill>
                  <a:schemeClr val="accent3">
                    <a:lumMod val="50000"/>
                  </a:schemeClr>
                </a:solidFill>
              </a:rPr>
              <a:t>in your department/discipline </a:t>
            </a:r>
            <a:r>
              <a:rPr lang="en-US" dirty="0"/>
              <a:t>think it is compelling?  Strong science, teaching, service?  </a:t>
            </a:r>
          </a:p>
          <a:p>
            <a:pPr lvl="1"/>
            <a:endParaRPr lang="en-US" dirty="0"/>
          </a:p>
        </p:txBody>
      </p:sp>
    </p:spTree>
    <p:extLst>
      <p:ext uri="{BB962C8B-B14F-4D97-AF65-F5344CB8AC3E}">
        <p14:creationId xmlns:p14="http://schemas.microsoft.com/office/powerpoint/2010/main" val="3996179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1068075-5760-244A-9E93-72D26C66FFAD}"/>
              </a:ext>
            </a:extLst>
          </p:cNvPr>
          <p:cNvSpPr>
            <a:spLocks noGrp="1"/>
          </p:cNvSpPr>
          <p:nvPr>
            <p:ph type="ctrTitle"/>
          </p:nvPr>
        </p:nvSpPr>
        <p:spPr/>
        <p:txBody>
          <a:bodyPr>
            <a:normAutofit/>
          </a:bodyPr>
          <a:lstStyle/>
          <a:p>
            <a:r>
              <a:rPr lang="en-US" dirty="0"/>
              <a:t>Step 5:  Polish</a:t>
            </a:r>
          </a:p>
        </p:txBody>
      </p:sp>
      <p:sp>
        <p:nvSpPr>
          <p:cNvPr id="3" name="Text Placeholder 2">
            <a:extLst>
              <a:ext uri="{FF2B5EF4-FFF2-40B4-BE49-F238E27FC236}">
                <a16:creationId xmlns:a16="http://schemas.microsoft.com/office/drawing/2014/main" id="{62948490-D7EC-5676-7ACB-97290A5A37AF}"/>
              </a:ext>
            </a:extLst>
          </p:cNvPr>
          <p:cNvSpPr>
            <a:spLocks noGrp="1"/>
          </p:cNvSpPr>
          <p:nvPr>
            <p:ph type="body" sz="quarter" idx="10"/>
          </p:nvPr>
        </p:nvSpPr>
        <p:spPr/>
        <p:txBody>
          <a:bodyPr/>
          <a:lstStyle/>
          <a:p>
            <a:endParaRPr lang="en-US"/>
          </a:p>
        </p:txBody>
      </p:sp>
      <p:sp>
        <p:nvSpPr>
          <p:cNvPr id="5" name="Content Placeholder 4">
            <a:extLst>
              <a:ext uri="{FF2B5EF4-FFF2-40B4-BE49-F238E27FC236}">
                <a16:creationId xmlns:a16="http://schemas.microsoft.com/office/drawing/2014/main" id="{77A2F3D9-8E75-1248-9739-C744D2695172}"/>
              </a:ext>
            </a:extLst>
          </p:cNvPr>
          <p:cNvSpPr>
            <a:spLocks noGrp="1"/>
          </p:cNvSpPr>
          <p:nvPr>
            <p:ph idx="1"/>
          </p:nvPr>
        </p:nvSpPr>
        <p:spPr/>
        <p:txBody>
          <a:bodyPr>
            <a:normAutofit lnSpcReduction="10000"/>
          </a:bodyPr>
          <a:lstStyle/>
          <a:p>
            <a:pPr lvl="1"/>
            <a:endParaRPr lang="en-US" dirty="0"/>
          </a:p>
          <a:p>
            <a:r>
              <a:rPr lang="en-US" dirty="0"/>
              <a:t>Is the final product smooth and coherent?</a:t>
            </a:r>
          </a:p>
          <a:p>
            <a:pPr lvl="1"/>
            <a:r>
              <a:rPr lang="en-US" dirty="0"/>
              <a:t> Read it aloud for editing errors (where one section gets moved and some wording ends up wrong)</a:t>
            </a:r>
          </a:p>
          <a:p>
            <a:pPr lvl="1"/>
            <a:r>
              <a:rPr lang="en-US" dirty="0"/>
              <a:t>Highlights easily seen</a:t>
            </a:r>
          </a:p>
          <a:p>
            <a:pPr lvl="1"/>
            <a:r>
              <a:rPr lang="en-US" dirty="0"/>
              <a:t>Check acronyms or technical language; explain/expand at least once</a:t>
            </a:r>
          </a:p>
          <a:p>
            <a:endParaRPr lang="en-US" dirty="0"/>
          </a:p>
          <a:p>
            <a:r>
              <a:rPr lang="en-US" dirty="0"/>
              <a:t>Check details against the CV:  are all references and summaries consistent?  </a:t>
            </a:r>
          </a:p>
          <a:p>
            <a:pPr lvl="1"/>
            <a:r>
              <a:rPr lang="en-US" dirty="0"/>
              <a:t>Did you number your citations? (or hyperlink?)</a:t>
            </a:r>
          </a:p>
          <a:p>
            <a:pPr lvl="1"/>
            <a:r>
              <a:rPr lang="en-US" dirty="0"/>
              <a:t>Are you counting #s of articles, presentations, grants?</a:t>
            </a:r>
          </a:p>
          <a:p>
            <a:endParaRPr lang="en-US" dirty="0"/>
          </a:p>
          <a:p>
            <a:r>
              <a:rPr lang="en-US" dirty="0"/>
              <a:t>Check against rest of dossier:  are you ready to supply details and substantiation?</a:t>
            </a:r>
          </a:p>
          <a:p>
            <a:endParaRPr lang="en-US" dirty="0"/>
          </a:p>
          <a:p>
            <a:endParaRPr lang="en-US" dirty="0"/>
          </a:p>
          <a:p>
            <a:r>
              <a:rPr lang="en-US" dirty="0"/>
              <a:t>Proofread; ask someone else to proofread.  </a:t>
            </a:r>
          </a:p>
          <a:p>
            <a:pPr lvl="1"/>
            <a:endParaRPr lang="en-US" dirty="0"/>
          </a:p>
        </p:txBody>
      </p:sp>
      <p:sp>
        <p:nvSpPr>
          <p:cNvPr id="2" name="TextBox 1">
            <a:extLst>
              <a:ext uri="{FF2B5EF4-FFF2-40B4-BE49-F238E27FC236}">
                <a16:creationId xmlns:a16="http://schemas.microsoft.com/office/drawing/2014/main" id="{2AEA4290-9E7B-DC47-80E3-E3F7BA2889BE}"/>
              </a:ext>
            </a:extLst>
          </p:cNvPr>
          <p:cNvSpPr txBox="1"/>
          <p:nvPr/>
        </p:nvSpPr>
        <p:spPr>
          <a:xfrm>
            <a:off x="5712516" y="5290039"/>
            <a:ext cx="3272458"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a:solidFill>
                  <a:srgbClr val="C00000"/>
                </a:solidFill>
                <a:latin typeface="BentonSans Regular" panose="02000503000000020004" pitchFamily="2" charset="77"/>
              </a:rPr>
              <a:t>Typos are potholes:  they aren’t usually damaging but they interrupt the flow</a:t>
            </a:r>
          </a:p>
        </p:txBody>
      </p:sp>
    </p:spTree>
    <p:extLst>
      <p:ext uri="{BB962C8B-B14F-4D97-AF65-F5344CB8AC3E}">
        <p14:creationId xmlns:p14="http://schemas.microsoft.com/office/powerpoint/2010/main" val="515476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BFF95-9359-3745-89C5-9076C6229EF6}"/>
              </a:ext>
            </a:extLst>
          </p:cNvPr>
          <p:cNvSpPr>
            <a:spLocks noGrp="1"/>
          </p:cNvSpPr>
          <p:nvPr>
            <p:ph type="ctrTitle"/>
          </p:nvPr>
        </p:nvSpPr>
        <p:spPr/>
        <p:txBody>
          <a:bodyPr>
            <a:normAutofit fontScale="90000"/>
          </a:bodyPr>
          <a:lstStyle/>
          <a:p>
            <a:r>
              <a:rPr lang="en-US" dirty="0"/>
              <a:t>Part II:  Structure of a Candidate Statement </a:t>
            </a:r>
          </a:p>
        </p:txBody>
      </p:sp>
      <p:sp>
        <p:nvSpPr>
          <p:cNvPr id="4" name="Text Placeholder 3">
            <a:extLst>
              <a:ext uri="{FF2B5EF4-FFF2-40B4-BE49-F238E27FC236}">
                <a16:creationId xmlns:a16="http://schemas.microsoft.com/office/drawing/2014/main" id="{702BF586-7EAB-9AC6-261C-2BAD0213BB71}"/>
              </a:ext>
            </a:extLst>
          </p:cNvPr>
          <p:cNvSpPr>
            <a:spLocks noGrp="1"/>
          </p:cNvSpPr>
          <p:nvPr>
            <p:ph type="body" sz="quarter" idx="10"/>
          </p:nvPr>
        </p:nvSpPr>
        <p:spPr/>
        <p:txBody>
          <a:bodyPr/>
          <a:lstStyle/>
          <a:p>
            <a:endParaRPr lang="en-US"/>
          </a:p>
        </p:txBody>
      </p:sp>
      <p:sp>
        <p:nvSpPr>
          <p:cNvPr id="3" name="Content Placeholder 2">
            <a:extLst>
              <a:ext uri="{FF2B5EF4-FFF2-40B4-BE49-F238E27FC236}">
                <a16:creationId xmlns:a16="http://schemas.microsoft.com/office/drawing/2014/main" id="{41074440-9EEB-6A4E-8C6B-A676353680E6}"/>
              </a:ext>
            </a:extLst>
          </p:cNvPr>
          <p:cNvSpPr>
            <a:spLocks noGrp="1"/>
          </p:cNvSpPr>
          <p:nvPr>
            <p:ph idx="1"/>
          </p:nvPr>
        </p:nvSpPr>
        <p:spPr/>
        <p:txBody>
          <a:bodyPr>
            <a:normAutofit/>
          </a:bodyPr>
          <a:lstStyle/>
          <a:p>
            <a:r>
              <a:rPr lang="en-US" dirty="0"/>
              <a:t>Introduction</a:t>
            </a:r>
          </a:p>
          <a:p>
            <a:pPr lvl="1"/>
            <a:r>
              <a:rPr lang="en-US" dirty="0"/>
              <a:t>Who you are</a:t>
            </a:r>
          </a:p>
          <a:p>
            <a:pPr lvl="1"/>
            <a:r>
              <a:rPr lang="en-US" dirty="0"/>
              <a:t>What you are applying for</a:t>
            </a:r>
          </a:p>
          <a:p>
            <a:r>
              <a:rPr lang="en-US" dirty="0"/>
              <a:t>Area of excellence</a:t>
            </a:r>
          </a:p>
          <a:p>
            <a:pPr lvl="1"/>
            <a:r>
              <a:rPr lang="en-US" dirty="0"/>
              <a:t>Main focus and themes; philosophy if applicable</a:t>
            </a:r>
          </a:p>
          <a:p>
            <a:pPr lvl="1"/>
            <a:r>
              <a:rPr lang="en-US" dirty="0"/>
              <a:t>Signature items</a:t>
            </a:r>
          </a:p>
          <a:p>
            <a:pPr lvl="1"/>
            <a:r>
              <a:rPr lang="en-US" dirty="0"/>
              <a:t>Impact</a:t>
            </a:r>
          </a:p>
          <a:p>
            <a:pPr lvl="1"/>
            <a:r>
              <a:rPr lang="en-US" dirty="0"/>
              <a:t>Comparison to criteria</a:t>
            </a:r>
          </a:p>
          <a:p>
            <a:pPr lvl="1"/>
            <a:r>
              <a:rPr lang="en-US" dirty="0"/>
              <a:t>Future plans</a:t>
            </a:r>
          </a:p>
          <a:p>
            <a:r>
              <a:rPr lang="en-US" dirty="0"/>
              <a:t>Satisfactory area/s</a:t>
            </a:r>
          </a:p>
          <a:p>
            <a:pPr lvl="1"/>
            <a:r>
              <a:rPr lang="en-US" dirty="0"/>
              <a:t>Evidence of solid performance</a:t>
            </a:r>
          </a:p>
          <a:p>
            <a:r>
              <a:rPr lang="en-US" dirty="0"/>
              <a:t>Summary:  distinctive impact</a:t>
            </a:r>
          </a:p>
          <a:p>
            <a:r>
              <a:rPr lang="en-US" dirty="0"/>
              <a:t>Future plans</a:t>
            </a:r>
          </a:p>
        </p:txBody>
      </p:sp>
      <p:sp>
        <p:nvSpPr>
          <p:cNvPr id="5" name="Oval Callout 4">
            <a:extLst>
              <a:ext uri="{FF2B5EF4-FFF2-40B4-BE49-F238E27FC236}">
                <a16:creationId xmlns:a16="http://schemas.microsoft.com/office/drawing/2014/main" id="{CCBC90C4-9724-4349-A013-5F04490E28F9}"/>
              </a:ext>
            </a:extLst>
          </p:cNvPr>
          <p:cNvSpPr/>
          <p:nvPr/>
        </p:nvSpPr>
        <p:spPr>
          <a:xfrm>
            <a:off x="4244009" y="1033670"/>
            <a:ext cx="1152939" cy="894521"/>
          </a:xfrm>
          <a:prstGeom prst="wedgeEllipseCallout">
            <a:avLst>
              <a:gd name="adj1" fmla="val -157863"/>
              <a:gd name="adj2" fmla="val 29833"/>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a:t>½ to 1 page</a:t>
            </a:r>
          </a:p>
        </p:txBody>
      </p:sp>
      <p:sp>
        <p:nvSpPr>
          <p:cNvPr id="6" name="Oval Callout 5">
            <a:extLst>
              <a:ext uri="{FF2B5EF4-FFF2-40B4-BE49-F238E27FC236}">
                <a16:creationId xmlns:a16="http://schemas.microsoft.com/office/drawing/2014/main" id="{66327A7E-2ADD-E741-8BC2-69A2733DDE8B}"/>
              </a:ext>
            </a:extLst>
          </p:cNvPr>
          <p:cNvSpPr/>
          <p:nvPr/>
        </p:nvSpPr>
        <p:spPr>
          <a:xfrm>
            <a:off x="6794687" y="1700905"/>
            <a:ext cx="1152939" cy="894521"/>
          </a:xfrm>
          <a:prstGeom prst="wedgeEllipseCallout">
            <a:avLst>
              <a:gd name="adj1" fmla="val -340621"/>
              <a:gd name="adj2" fmla="val 38721"/>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a:t>3-4 pages</a:t>
            </a:r>
          </a:p>
        </p:txBody>
      </p:sp>
      <p:sp>
        <p:nvSpPr>
          <p:cNvPr id="7" name="Oval Callout 6">
            <a:extLst>
              <a:ext uri="{FF2B5EF4-FFF2-40B4-BE49-F238E27FC236}">
                <a16:creationId xmlns:a16="http://schemas.microsoft.com/office/drawing/2014/main" id="{8B8D6D5E-7BD5-B641-9024-496AAF4769E1}"/>
              </a:ext>
            </a:extLst>
          </p:cNvPr>
          <p:cNvSpPr/>
          <p:nvPr/>
        </p:nvSpPr>
        <p:spPr>
          <a:xfrm>
            <a:off x="5141844" y="3379304"/>
            <a:ext cx="1152939" cy="894521"/>
          </a:xfrm>
          <a:prstGeom prst="wedgeEllipseCallout">
            <a:avLst>
              <a:gd name="adj1" fmla="val -157863"/>
              <a:gd name="adj2" fmla="val 29833"/>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a:t>1 page</a:t>
            </a:r>
          </a:p>
        </p:txBody>
      </p:sp>
      <p:sp>
        <p:nvSpPr>
          <p:cNvPr id="8" name="Oval Callout 7">
            <a:extLst>
              <a:ext uri="{FF2B5EF4-FFF2-40B4-BE49-F238E27FC236}">
                <a16:creationId xmlns:a16="http://schemas.microsoft.com/office/drawing/2014/main" id="{01C2B300-68D8-4F46-A59A-2EF0F786518E}"/>
              </a:ext>
            </a:extLst>
          </p:cNvPr>
          <p:cNvSpPr/>
          <p:nvPr/>
        </p:nvSpPr>
        <p:spPr>
          <a:xfrm>
            <a:off x="6496787" y="4187686"/>
            <a:ext cx="1152939" cy="894521"/>
          </a:xfrm>
          <a:prstGeom prst="wedgeEllipseCallout">
            <a:avLst>
              <a:gd name="adj1" fmla="val -226829"/>
              <a:gd name="adj2" fmla="val 13166"/>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a:t>1 page</a:t>
            </a:r>
          </a:p>
        </p:txBody>
      </p:sp>
    </p:spTree>
    <p:extLst>
      <p:ext uri="{BB962C8B-B14F-4D97-AF65-F5344CB8AC3E}">
        <p14:creationId xmlns:p14="http://schemas.microsoft.com/office/powerpoint/2010/main" val="301717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3CF2C-CF6F-CF48-A50F-36305AF9032E}"/>
              </a:ext>
            </a:extLst>
          </p:cNvPr>
          <p:cNvSpPr>
            <a:spLocks noGrp="1"/>
          </p:cNvSpPr>
          <p:nvPr>
            <p:ph type="ctrTitle"/>
          </p:nvPr>
        </p:nvSpPr>
        <p:spPr/>
        <p:txBody>
          <a:bodyPr/>
          <a:lstStyle/>
          <a:p>
            <a:r>
              <a:rPr lang="en-US" dirty="0"/>
              <a:t>Part III:  Special areas of emphasis</a:t>
            </a:r>
          </a:p>
        </p:txBody>
      </p:sp>
      <p:sp>
        <p:nvSpPr>
          <p:cNvPr id="4" name="Text Placeholder 3">
            <a:extLst>
              <a:ext uri="{FF2B5EF4-FFF2-40B4-BE49-F238E27FC236}">
                <a16:creationId xmlns:a16="http://schemas.microsoft.com/office/drawing/2014/main" id="{E08C73B4-BA65-FED6-4ACE-0B8A4C58F357}"/>
              </a:ext>
            </a:extLst>
          </p:cNvPr>
          <p:cNvSpPr>
            <a:spLocks noGrp="1"/>
          </p:cNvSpPr>
          <p:nvPr>
            <p:ph type="body" sz="quarter" idx="10"/>
          </p:nvPr>
        </p:nvSpPr>
        <p:spPr/>
        <p:txBody>
          <a:bodyPr/>
          <a:lstStyle/>
          <a:p>
            <a:endParaRPr lang="en-US"/>
          </a:p>
        </p:txBody>
      </p:sp>
      <p:sp>
        <p:nvSpPr>
          <p:cNvPr id="3" name="Content Placeholder 2">
            <a:extLst>
              <a:ext uri="{FF2B5EF4-FFF2-40B4-BE49-F238E27FC236}">
                <a16:creationId xmlns:a16="http://schemas.microsoft.com/office/drawing/2014/main" id="{16490521-2F73-FC46-A0B5-C329B0949661}"/>
              </a:ext>
            </a:extLst>
          </p:cNvPr>
          <p:cNvSpPr>
            <a:spLocks noGrp="1"/>
          </p:cNvSpPr>
          <p:nvPr>
            <p:ph idx="1"/>
          </p:nvPr>
        </p:nvSpPr>
        <p:spPr/>
        <p:txBody>
          <a:bodyPr/>
          <a:lstStyle/>
          <a:p>
            <a:r>
              <a:rPr lang="en-US" sz="2400" dirty="0"/>
              <a:t>Area of excellence</a:t>
            </a:r>
          </a:p>
          <a:p>
            <a:endParaRPr lang="en-US" sz="2400" dirty="0"/>
          </a:p>
          <a:p>
            <a:r>
              <a:rPr lang="en-US" sz="2400" dirty="0"/>
              <a:t>Signature items</a:t>
            </a:r>
          </a:p>
          <a:p>
            <a:pPr lvl="1"/>
            <a:r>
              <a:rPr lang="en-US" sz="2400" dirty="0"/>
              <a:t>Work in rank</a:t>
            </a:r>
          </a:p>
          <a:p>
            <a:pPr lvl="1"/>
            <a:r>
              <a:rPr lang="en-US" sz="2400" dirty="0"/>
              <a:t>Reputation, trajectory, impact</a:t>
            </a:r>
          </a:p>
          <a:p>
            <a:pPr lvl="1"/>
            <a:endParaRPr lang="en-US" sz="2400" dirty="0"/>
          </a:p>
          <a:p>
            <a:r>
              <a:rPr lang="en-US" sz="2400" dirty="0"/>
              <a:t>Independence</a:t>
            </a:r>
          </a:p>
          <a:p>
            <a:pPr lvl="1"/>
            <a:endParaRPr lang="en-US" sz="2400" dirty="0"/>
          </a:p>
          <a:p>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854645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9ABE3-215B-A34B-808D-63AE73662A1B}"/>
              </a:ext>
            </a:extLst>
          </p:cNvPr>
          <p:cNvSpPr>
            <a:spLocks noGrp="1"/>
          </p:cNvSpPr>
          <p:nvPr>
            <p:ph type="ctrTitle"/>
          </p:nvPr>
        </p:nvSpPr>
        <p:spPr>
          <a:xfrm>
            <a:off x="530008" y="636212"/>
            <a:ext cx="8004391" cy="638906"/>
          </a:xfrm>
        </p:spPr>
        <p:txBody>
          <a:bodyPr/>
          <a:lstStyle/>
          <a:p>
            <a:r>
              <a:rPr lang="en-US" dirty="0"/>
              <a:t>Area of excellence</a:t>
            </a:r>
          </a:p>
        </p:txBody>
      </p:sp>
      <p:sp>
        <p:nvSpPr>
          <p:cNvPr id="3" name="Text Placeholder 2">
            <a:extLst>
              <a:ext uri="{FF2B5EF4-FFF2-40B4-BE49-F238E27FC236}">
                <a16:creationId xmlns:a16="http://schemas.microsoft.com/office/drawing/2014/main" id="{687058EE-0227-4E41-97B5-EC882E13243B}"/>
              </a:ext>
            </a:extLst>
          </p:cNvPr>
          <p:cNvSpPr>
            <a:spLocks noGrp="1"/>
          </p:cNvSpPr>
          <p:nvPr>
            <p:ph type="body" sz="quarter" idx="10"/>
          </p:nvPr>
        </p:nvSpPr>
        <p:spPr/>
        <p:txBody>
          <a:bodyPr/>
          <a:lstStyle/>
          <a:p>
            <a:endParaRPr lang="en-US"/>
          </a:p>
        </p:txBody>
      </p:sp>
      <p:graphicFrame>
        <p:nvGraphicFramePr>
          <p:cNvPr id="5" name="Table 5">
            <a:extLst>
              <a:ext uri="{FF2B5EF4-FFF2-40B4-BE49-F238E27FC236}">
                <a16:creationId xmlns:a16="http://schemas.microsoft.com/office/drawing/2014/main" id="{63822BD9-FF29-E842-8B8B-78009BB5B93D}"/>
              </a:ext>
            </a:extLst>
          </p:cNvPr>
          <p:cNvGraphicFramePr>
            <a:graphicFrameLocks noGrp="1"/>
          </p:cNvGraphicFramePr>
          <p:nvPr>
            <p:ph idx="1"/>
            <p:extLst>
              <p:ext uri="{D42A27DB-BD31-4B8C-83A1-F6EECF244321}">
                <p14:modId xmlns:p14="http://schemas.microsoft.com/office/powerpoint/2010/main" val="2175045510"/>
              </p:ext>
            </p:extLst>
          </p:nvPr>
        </p:nvGraphicFramePr>
        <p:xfrm>
          <a:off x="564357" y="1489420"/>
          <a:ext cx="8015286" cy="4577080"/>
        </p:xfrm>
        <a:graphic>
          <a:graphicData uri="http://schemas.openxmlformats.org/drawingml/2006/table">
            <a:tbl>
              <a:tblPr firstRow="1" bandRow="1">
                <a:tableStyleId>{073A0DAA-6AF3-43AB-8588-CEC1D06C72B9}</a:tableStyleId>
              </a:tblPr>
              <a:tblGrid>
                <a:gridCol w="4007643">
                  <a:extLst>
                    <a:ext uri="{9D8B030D-6E8A-4147-A177-3AD203B41FA5}">
                      <a16:colId xmlns:a16="http://schemas.microsoft.com/office/drawing/2014/main" val="671119737"/>
                    </a:ext>
                  </a:extLst>
                </a:gridCol>
                <a:gridCol w="4007643">
                  <a:extLst>
                    <a:ext uri="{9D8B030D-6E8A-4147-A177-3AD203B41FA5}">
                      <a16:colId xmlns:a16="http://schemas.microsoft.com/office/drawing/2014/main" val="2556629277"/>
                    </a:ext>
                  </a:extLst>
                </a:gridCol>
              </a:tblGrid>
              <a:tr h="370840">
                <a:tc>
                  <a:txBody>
                    <a:bodyPr/>
                    <a:lstStyle/>
                    <a:p>
                      <a:r>
                        <a:rPr lang="en-US" dirty="0"/>
                        <a:t>Third Year Review</a:t>
                      </a:r>
                    </a:p>
                  </a:txBody>
                  <a:tcPr/>
                </a:tc>
                <a:tc>
                  <a:txBody>
                    <a:bodyPr/>
                    <a:lstStyle/>
                    <a:p>
                      <a:r>
                        <a:rPr lang="en-US" dirty="0"/>
                        <a:t>Final Review</a:t>
                      </a:r>
                    </a:p>
                  </a:txBody>
                  <a:tcPr/>
                </a:tc>
                <a:extLst>
                  <a:ext uri="{0D108BD9-81ED-4DB2-BD59-A6C34878D82A}">
                    <a16:rowId xmlns:a16="http://schemas.microsoft.com/office/drawing/2014/main" val="3280267132"/>
                  </a:ext>
                </a:extLst>
              </a:tr>
              <a:tr h="370840">
                <a:tc>
                  <a:txBody>
                    <a:bodyPr/>
                    <a:lstStyle/>
                    <a:p>
                      <a:r>
                        <a:rPr lang="en-US" dirty="0"/>
                        <a:t>Should be settled by the end of the third (or fourth) year review</a:t>
                      </a:r>
                    </a:p>
                    <a:p>
                      <a:endParaRPr lang="en-US" dirty="0"/>
                    </a:p>
                    <a:p>
                      <a:r>
                        <a:rPr lang="en-US" dirty="0"/>
                        <a:t>If you are uncertain, draft multiple statements, with different areas</a:t>
                      </a:r>
                    </a:p>
                    <a:p>
                      <a:r>
                        <a:rPr lang="en-US" dirty="0"/>
                        <a:t>     </a:t>
                      </a:r>
                    </a:p>
                    <a:p>
                      <a:endParaRPr lang="en-US" dirty="0"/>
                    </a:p>
                    <a:p>
                      <a:endParaRPr lang="en-US" dirty="0"/>
                    </a:p>
                  </a:txBody>
                  <a:tcPr/>
                </a:tc>
                <a:tc>
                  <a:txBody>
                    <a:bodyPr/>
                    <a:lstStyle/>
                    <a:p>
                      <a:r>
                        <a:rPr lang="en-US" dirty="0"/>
                        <a:t>Must be definite</a:t>
                      </a:r>
                    </a:p>
                    <a:p>
                      <a:pPr lvl="1"/>
                      <a:r>
                        <a:rPr lang="en-US" dirty="0"/>
                        <a:t>Cannot be chosen or determined by anybody OTHER THAN the candidate</a:t>
                      </a:r>
                    </a:p>
                    <a:p>
                      <a:endParaRPr lang="en-US" dirty="0"/>
                    </a:p>
                    <a:p>
                      <a:r>
                        <a:rPr lang="en-US" dirty="0"/>
                        <a:t>Must be clear to the reader</a:t>
                      </a:r>
                    </a:p>
                    <a:p>
                      <a:endParaRPr lang="en-US" dirty="0"/>
                    </a:p>
                    <a:p>
                      <a:r>
                        <a:rPr lang="en-US" dirty="0"/>
                        <a:t>About 2/3rds of final product will be about this area</a:t>
                      </a:r>
                    </a:p>
                    <a:p>
                      <a:endParaRPr lang="en-US" dirty="0"/>
                    </a:p>
                    <a:p>
                      <a:r>
                        <a:rPr lang="en-US" dirty="0"/>
                        <a:t>Integrative DEI case:  holistic, not separated</a:t>
                      </a:r>
                    </a:p>
                    <a:p>
                      <a:endParaRPr lang="en-US" dirty="0"/>
                    </a:p>
                    <a:p>
                      <a:r>
                        <a:rPr lang="en-US" dirty="0"/>
                        <a:t>Balanced-Binned:  use equal space for each area</a:t>
                      </a:r>
                      <a:endParaRPr lang="en-US" i="0" dirty="0"/>
                    </a:p>
                  </a:txBody>
                  <a:tcPr/>
                </a:tc>
                <a:extLst>
                  <a:ext uri="{0D108BD9-81ED-4DB2-BD59-A6C34878D82A}">
                    <a16:rowId xmlns:a16="http://schemas.microsoft.com/office/drawing/2014/main" val="4223675827"/>
                  </a:ext>
                </a:extLst>
              </a:tr>
            </a:tbl>
          </a:graphicData>
        </a:graphic>
      </p:graphicFrame>
    </p:spTree>
    <p:extLst>
      <p:ext uri="{BB962C8B-B14F-4D97-AF65-F5344CB8AC3E}">
        <p14:creationId xmlns:p14="http://schemas.microsoft.com/office/powerpoint/2010/main" val="23767845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9ABE3-215B-A34B-808D-63AE73662A1B}"/>
              </a:ext>
            </a:extLst>
          </p:cNvPr>
          <p:cNvSpPr>
            <a:spLocks noGrp="1"/>
          </p:cNvSpPr>
          <p:nvPr>
            <p:ph type="ctrTitle"/>
          </p:nvPr>
        </p:nvSpPr>
        <p:spPr/>
        <p:txBody>
          <a:bodyPr/>
          <a:lstStyle/>
          <a:p>
            <a:r>
              <a:rPr lang="en-US" dirty="0"/>
              <a:t>Signature items</a:t>
            </a:r>
          </a:p>
        </p:txBody>
      </p:sp>
      <p:sp>
        <p:nvSpPr>
          <p:cNvPr id="3" name="Text Placeholder 2">
            <a:extLst>
              <a:ext uri="{FF2B5EF4-FFF2-40B4-BE49-F238E27FC236}">
                <a16:creationId xmlns:a16="http://schemas.microsoft.com/office/drawing/2014/main" id="{687058EE-0227-4E41-97B5-EC882E13243B}"/>
              </a:ext>
            </a:extLst>
          </p:cNvPr>
          <p:cNvSpPr>
            <a:spLocks noGrp="1"/>
          </p:cNvSpPr>
          <p:nvPr>
            <p:ph type="body" sz="quarter" idx="10"/>
          </p:nvPr>
        </p:nvSpPr>
        <p:spPr/>
        <p:txBody>
          <a:bodyPr/>
          <a:lstStyle/>
          <a:p>
            <a:endParaRPr lang="en-US"/>
          </a:p>
        </p:txBody>
      </p:sp>
      <p:graphicFrame>
        <p:nvGraphicFramePr>
          <p:cNvPr id="5" name="Table 5">
            <a:extLst>
              <a:ext uri="{FF2B5EF4-FFF2-40B4-BE49-F238E27FC236}">
                <a16:creationId xmlns:a16="http://schemas.microsoft.com/office/drawing/2014/main" id="{63822BD9-FF29-E842-8B8B-78009BB5B93D}"/>
              </a:ext>
            </a:extLst>
          </p:cNvPr>
          <p:cNvGraphicFramePr>
            <a:graphicFrameLocks noGrp="1"/>
          </p:cNvGraphicFramePr>
          <p:nvPr>
            <p:ph idx="1"/>
            <p:extLst>
              <p:ext uri="{D42A27DB-BD31-4B8C-83A1-F6EECF244321}">
                <p14:modId xmlns:p14="http://schemas.microsoft.com/office/powerpoint/2010/main" val="1995721793"/>
              </p:ext>
            </p:extLst>
          </p:nvPr>
        </p:nvGraphicFramePr>
        <p:xfrm>
          <a:off x="519113" y="1976438"/>
          <a:ext cx="8015286" cy="3479800"/>
        </p:xfrm>
        <a:graphic>
          <a:graphicData uri="http://schemas.openxmlformats.org/drawingml/2006/table">
            <a:tbl>
              <a:tblPr firstRow="1" bandRow="1">
                <a:tableStyleId>{073A0DAA-6AF3-43AB-8588-CEC1D06C72B9}</a:tableStyleId>
              </a:tblPr>
              <a:tblGrid>
                <a:gridCol w="4007643">
                  <a:extLst>
                    <a:ext uri="{9D8B030D-6E8A-4147-A177-3AD203B41FA5}">
                      <a16:colId xmlns:a16="http://schemas.microsoft.com/office/drawing/2014/main" val="671119737"/>
                    </a:ext>
                  </a:extLst>
                </a:gridCol>
                <a:gridCol w="4007643">
                  <a:extLst>
                    <a:ext uri="{9D8B030D-6E8A-4147-A177-3AD203B41FA5}">
                      <a16:colId xmlns:a16="http://schemas.microsoft.com/office/drawing/2014/main" val="2556629277"/>
                    </a:ext>
                  </a:extLst>
                </a:gridCol>
              </a:tblGrid>
              <a:tr h="370840">
                <a:tc>
                  <a:txBody>
                    <a:bodyPr/>
                    <a:lstStyle/>
                    <a:p>
                      <a:r>
                        <a:rPr lang="en-US" dirty="0"/>
                        <a:t>Third Year Review</a:t>
                      </a:r>
                    </a:p>
                  </a:txBody>
                  <a:tcPr/>
                </a:tc>
                <a:tc>
                  <a:txBody>
                    <a:bodyPr/>
                    <a:lstStyle/>
                    <a:p>
                      <a:r>
                        <a:rPr lang="en-US" dirty="0"/>
                        <a:t>Final Review</a:t>
                      </a:r>
                    </a:p>
                  </a:txBody>
                  <a:tcPr/>
                </a:tc>
                <a:extLst>
                  <a:ext uri="{0D108BD9-81ED-4DB2-BD59-A6C34878D82A}">
                    <a16:rowId xmlns:a16="http://schemas.microsoft.com/office/drawing/2014/main" val="3280267132"/>
                  </a:ext>
                </a:extLst>
              </a:tr>
              <a:tr h="370840">
                <a:tc>
                  <a:txBody>
                    <a:bodyPr/>
                    <a:lstStyle/>
                    <a:p>
                      <a:r>
                        <a:rPr lang="en-US" dirty="0"/>
                        <a:t>Have at least one since starting at IUPUI</a:t>
                      </a:r>
                    </a:p>
                    <a:p>
                      <a:endParaRPr lang="en-US" dirty="0"/>
                    </a:p>
                    <a:p>
                      <a:r>
                        <a:rPr lang="en-US" dirty="0"/>
                        <a:t>Others may be projects you are currently working on</a:t>
                      </a:r>
                    </a:p>
                    <a:p>
                      <a:endParaRPr lang="en-US" dirty="0"/>
                    </a:p>
                    <a:p>
                      <a:endParaRPr lang="en-US" dirty="0"/>
                    </a:p>
                  </a:txBody>
                  <a:tcPr/>
                </a:tc>
                <a:tc>
                  <a:txBody>
                    <a:bodyPr/>
                    <a:lstStyle/>
                    <a:p>
                      <a:r>
                        <a:rPr lang="en-US" dirty="0"/>
                        <a:t>Three to five specific items</a:t>
                      </a:r>
                    </a:p>
                    <a:p>
                      <a:pPr lvl="1"/>
                      <a:r>
                        <a:rPr lang="en-US" dirty="0"/>
                        <a:t>Multiple articles can be threaded together to lead up to key items</a:t>
                      </a:r>
                    </a:p>
                    <a:p>
                      <a:endParaRPr lang="en-US" dirty="0"/>
                    </a:p>
                    <a:p>
                      <a:r>
                        <a:rPr lang="en-US" dirty="0"/>
                        <a:t>All of those specific items must be in-rank.</a:t>
                      </a:r>
                    </a:p>
                    <a:p>
                      <a:pPr lvl="1"/>
                      <a:r>
                        <a:rPr lang="en-US" dirty="0"/>
                        <a:t>Most should be work completed at IUPUI</a:t>
                      </a:r>
                    </a:p>
                    <a:p>
                      <a:endParaRPr lang="en-US" dirty="0"/>
                    </a:p>
                    <a:p>
                      <a:r>
                        <a:rPr lang="en-US" dirty="0"/>
                        <a:t>Previous work can be mentioned as leading up to the signature items</a:t>
                      </a:r>
                    </a:p>
                  </a:txBody>
                  <a:tcPr/>
                </a:tc>
                <a:extLst>
                  <a:ext uri="{0D108BD9-81ED-4DB2-BD59-A6C34878D82A}">
                    <a16:rowId xmlns:a16="http://schemas.microsoft.com/office/drawing/2014/main" val="4223675827"/>
                  </a:ext>
                </a:extLst>
              </a:tr>
            </a:tbl>
          </a:graphicData>
        </a:graphic>
      </p:graphicFrame>
    </p:spTree>
    <p:extLst>
      <p:ext uri="{BB962C8B-B14F-4D97-AF65-F5344CB8AC3E}">
        <p14:creationId xmlns:p14="http://schemas.microsoft.com/office/powerpoint/2010/main" val="3096718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5C5E9-D4FF-3446-91CC-5C8E2BF8F82C}"/>
              </a:ext>
            </a:extLst>
          </p:cNvPr>
          <p:cNvSpPr>
            <a:spLocks noGrp="1"/>
          </p:cNvSpPr>
          <p:nvPr>
            <p:ph type="ctrTitle"/>
          </p:nvPr>
        </p:nvSpPr>
        <p:spPr/>
        <p:txBody>
          <a:bodyPr/>
          <a:lstStyle/>
          <a:p>
            <a:r>
              <a:rPr lang="en-US" dirty="0"/>
              <a:t>Signature items, trajectory, reputation</a:t>
            </a:r>
          </a:p>
        </p:txBody>
      </p:sp>
      <p:sp>
        <p:nvSpPr>
          <p:cNvPr id="3" name="Text Placeholder 2">
            <a:extLst>
              <a:ext uri="{FF2B5EF4-FFF2-40B4-BE49-F238E27FC236}">
                <a16:creationId xmlns:a16="http://schemas.microsoft.com/office/drawing/2014/main" id="{98C5052C-B18C-9340-ABC5-3547F0495818}"/>
              </a:ext>
            </a:extLst>
          </p:cNvPr>
          <p:cNvSpPr>
            <a:spLocks noGrp="1"/>
          </p:cNvSpPr>
          <p:nvPr>
            <p:ph type="body" sz="quarter" idx="10"/>
          </p:nvPr>
        </p:nvSpPr>
        <p:spPr/>
        <p:txBody>
          <a:bodyPr/>
          <a:lstStyle/>
          <a:p>
            <a:endParaRPr lang="en-US"/>
          </a:p>
        </p:txBody>
      </p:sp>
      <p:sp>
        <p:nvSpPr>
          <p:cNvPr id="4" name="Content Placeholder 3">
            <a:extLst>
              <a:ext uri="{FF2B5EF4-FFF2-40B4-BE49-F238E27FC236}">
                <a16:creationId xmlns:a16="http://schemas.microsoft.com/office/drawing/2014/main" id="{B7A1E758-5799-8748-9F95-0F744439A7CC}"/>
              </a:ext>
            </a:extLst>
          </p:cNvPr>
          <p:cNvSpPr>
            <a:spLocks noGrp="1"/>
          </p:cNvSpPr>
          <p:nvPr>
            <p:ph idx="1"/>
          </p:nvPr>
        </p:nvSpPr>
        <p:spPr/>
        <p:txBody>
          <a:bodyPr/>
          <a:lstStyle/>
          <a:p>
            <a:pPr marL="285750" indent="-285750">
              <a:buFont typeface="Arial" panose="020B0604020202020204" pitchFamily="34" charset="0"/>
              <a:buChar char="•"/>
            </a:pPr>
            <a:r>
              <a:rPr lang="en-US" dirty="0"/>
              <a:t>Signature items must have been accomplished </a:t>
            </a:r>
            <a:r>
              <a:rPr lang="en-US" b="1" dirty="0"/>
              <a:t>in rank</a:t>
            </a:r>
            <a:r>
              <a:rPr lang="en-US" dirty="0"/>
              <a:t>.</a:t>
            </a:r>
          </a:p>
          <a:p>
            <a:pPr marL="285750" indent="-285750">
              <a:buFont typeface="Arial" panose="020B0604020202020204" pitchFamily="34" charset="0"/>
              <a:buChar char="•"/>
            </a:pPr>
            <a:r>
              <a:rPr lang="en-US" dirty="0"/>
              <a:t>They may not have had much time to attract formal scholarly citations.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Your </a:t>
            </a:r>
            <a:r>
              <a:rPr lang="en-US" u="sng" dirty="0"/>
              <a:t>reputation </a:t>
            </a:r>
            <a:r>
              <a:rPr lang="en-US" dirty="0"/>
              <a:t>may be best demonstrated and documented by:</a:t>
            </a:r>
          </a:p>
          <a:p>
            <a:pPr marL="685800" lvl="1">
              <a:buFont typeface="Arial" panose="020B0604020202020204" pitchFamily="34" charset="0"/>
              <a:buChar char="•"/>
            </a:pPr>
            <a:r>
              <a:rPr lang="en-US" dirty="0"/>
              <a:t>Work prior to rank—this has had time to acquire citations and other uses.</a:t>
            </a:r>
          </a:p>
          <a:p>
            <a:pPr marL="1085850" lvl="2">
              <a:buFont typeface="Arial" panose="020B0604020202020204" pitchFamily="34" charset="0"/>
              <a:buChar char="•"/>
            </a:pPr>
            <a:r>
              <a:rPr lang="en-US" dirty="0"/>
              <a:t>When you use work from earlier in your career, describe how it created a foundation for </a:t>
            </a:r>
            <a:r>
              <a:rPr lang="en-US" i="1" dirty="0"/>
              <a:t>current work. </a:t>
            </a:r>
            <a:endParaRPr lang="en-US" dirty="0"/>
          </a:p>
          <a:p>
            <a:pPr marL="685800" lvl="1">
              <a:buFont typeface="Arial" panose="020B0604020202020204" pitchFamily="34" charset="0"/>
              <a:buChar char="•"/>
            </a:pPr>
            <a:r>
              <a:rPr lang="en-US" dirty="0"/>
              <a:t>Media/non-scholarly uses of the work</a:t>
            </a:r>
          </a:p>
          <a:p>
            <a:pPr marL="685800" lvl="1">
              <a:buFont typeface="Arial" panose="020B0604020202020204" pitchFamily="34" charset="0"/>
              <a:buChar char="•"/>
            </a:pPr>
            <a:r>
              <a:rPr lang="en-US" dirty="0"/>
              <a:t>Invitations to speak on your work</a:t>
            </a:r>
          </a:p>
        </p:txBody>
      </p:sp>
    </p:spTree>
    <p:extLst>
      <p:ext uri="{BB962C8B-B14F-4D97-AF65-F5344CB8AC3E}">
        <p14:creationId xmlns:p14="http://schemas.microsoft.com/office/powerpoint/2010/main" val="41258437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CC9D2-6A03-9E4B-A974-D2BE4CB8E048}"/>
              </a:ext>
            </a:extLst>
          </p:cNvPr>
          <p:cNvSpPr>
            <a:spLocks noGrp="1"/>
          </p:cNvSpPr>
          <p:nvPr>
            <p:ph type="ctrTitle"/>
          </p:nvPr>
        </p:nvSpPr>
        <p:spPr/>
        <p:txBody>
          <a:bodyPr/>
          <a:lstStyle/>
          <a:p>
            <a:r>
              <a:rPr lang="en-US" dirty="0"/>
              <a:t>Independence</a:t>
            </a:r>
          </a:p>
        </p:txBody>
      </p:sp>
      <p:sp>
        <p:nvSpPr>
          <p:cNvPr id="3" name="Text Placeholder 2">
            <a:extLst>
              <a:ext uri="{FF2B5EF4-FFF2-40B4-BE49-F238E27FC236}">
                <a16:creationId xmlns:a16="http://schemas.microsoft.com/office/drawing/2014/main" id="{415D9B14-4658-694D-ADDE-A02408D4C51C}"/>
              </a:ext>
            </a:extLst>
          </p:cNvPr>
          <p:cNvSpPr>
            <a:spLocks noGrp="1"/>
          </p:cNvSpPr>
          <p:nvPr>
            <p:ph type="body" sz="quarter" idx="10"/>
          </p:nvPr>
        </p:nvSpPr>
        <p:spPr/>
        <p:txBody>
          <a:bodyPr/>
          <a:lstStyle/>
          <a:p>
            <a:endParaRPr lang="en-US"/>
          </a:p>
        </p:txBody>
      </p:sp>
      <p:sp>
        <p:nvSpPr>
          <p:cNvPr id="4" name="Content Placeholder 3">
            <a:extLst>
              <a:ext uri="{FF2B5EF4-FFF2-40B4-BE49-F238E27FC236}">
                <a16:creationId xmlns:a16="http://schemas.microsoft.com/office/drawing/2014/main" id="{63D742AC-220E-B945-B254-4C976EA92BC9}"/>
              </a:ext>
            </a:extLst>
          </p:cNvPr>
          <p:cNvSpPr>
            <a:spLocks noGrp="1"/>
          </p:cNvSpPr>
          <p:nvPr>
            <p:ph idx="1"/>
          </p:nvPr>
        </p:nvSpPr>
        <p:spPr/>
        <p:txBody>
          <a:bodyPr>
            <a:normAutofit lnSpcReduction="10000"/>
          </a:bodyPr>
          <a:lstStyle/>
          <a:p>
            <a:pPr marL="0" indent="0">
              <a:buNone/>
            </a:pPr>
            <a:r>
              <a:rPr lang="en-US" dirty="0"/>
              <a:t>Write in the </a:t>
            </a:r>
            <a:r>
              <a:rPr lang="en-US" b="1" dirty="0"/>
              <a:t>first person singular. </a:t>
            </a:r>
          </a:p>
          <a:p>
            <a:pPr marL="0" indent="0">
              <a:buNone/>
            </a:pPr>
            <a:endParaRPr lang="en-US" b="1" dirty="0"/>
          </a:p>
          <a:p>
            <a:pPr marL="0" indent="0">
              <a:buNone/>
            </a:pPr>
            <a:r>
              <a:rPr lang="en-US" dirty="0"/>
              <a:t>For multiple-author and multiple-investigator projects, be clear about what your role is.  </a:t>
            </a:r>
          </a:p>
          <a:p>
            <a:pPr marL="0" indent="0">
              <a:buNone/>
            </a:pPr>
            <a:endParaRPr lang="en-US" dirty="0"/>
          </a:p>
          <a:p>
            <a:pPr marL="0" indent="0">
              <a:buNone/>
            </a:pPr>
            <a:r>
              <a:rPr lang="en-US" dirty="0"/>
              <a:t>What did you uniquely contribute to those projects?  </a:t>
            </a:r>
          </a:p>
          <a:p>
            <a:pPr marL="0" indent="0">
              <a:buNone/>
            </a:pPr>
            <a:endParaRPr lang="en-US" dirty="0"/>
          </a:p>
          <a:p>
            <a:pPr marL="0" indent="0">
              <a:buNone/>
            </a:pPr>
            <a:r>
              <a:rPr lang="en-US" i="1" dirty="0"/>
              <a:t>From P&amp;T Guidelines:</a:t>
            </a:r>
          </a:p>
          <a:p>
            <a:pPr marL="285750" lvl="0" indent="-285750">
              <a:buFont typeface="Arial" panose="020B0604020202020204" pitchFamily="34" charset="0"/>
              <a:buChar char="•"/>
            </a:pPr>
            <a:r>
              <a:rPr lang="en-US" sz="1500" dirty="0"/>
              <a:t>Candidates should make clear to readers their independence and the impact of their work.</a:t>
            </a:r>
          </a:p>
          <a:p>
            <a:pPr marL="285750" lvl="0" indent="-285750">
              <a:buFont typeface="Arial" panose="020B0604020202020204" pitchFamily="34" charset="0"/>
              <a:buChar char="•"/>
            </a:pPr>
            <a:r>
              <a:rPr lang="en-US" sz="1500" dirty="0"/>
              <a:t>Candidates engaged in interdisciplinary work or team science should make every effort to represent their contribution to collaborative scholarship clearly, as well as the significance and value of any interdisciplinary approach they are pursuing. Candidates should carefully document their individual contributions within this context and should also demonstrate some level of independent research beyond the team science work. </a:t>
            </a:r>
          </a:p>
          <a:p>
            <a:pPr marL="285750" lvl="0" indent="-285750">
              <a:buFont typeface="Arial" panose="020B0604020202020204" pitchFamily="34" charset="0"/>
              <a:buChar char="•"/>
            </a:pPr>
            <a:r>
              <a:rPr lang="en-US" sz="1500" dirty="0"/>
              <a:t>Candidates should be careful to provide clear and sufficient information about their individual roles in collaborative projects, publications, presentation, or grants.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80755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C1F0F-E11F-41A2-22A2-5AC21AAEF3DA}"/>
              </a:ext>
            </a:extLst>
          </p:cNvPr>
          <p:cNvSpPr>
            <a:spLocks noGrp="1"/>
          </p:cNvSpPr>
          <p:nvPr>
            <p:ph type="title"/>
          </p:nvPr>
        </p:nvSpPr>
        <p:spPr>
          <a:xfrm>
            <a:off x="506693" y="3416047"/>
            <a:ext cx="8379123" cy="1500197"/>
          </a:xfrm>
        </p:spPr>
        <p:txBody>
          <a:bodyPr/>
          <a:lstStyle/>
          <a:p>
            <a:r>
              <a:rPr lang="en-US" sz="3600" dirty="0"/>
              <a:t>Rachel Applegate,</a:t>
            </a:r>
            <a:br>
              <a:rPr lang="en-US" sz="3600" dirty="0"/>
            </a:br>
            <a:r>
              <a:rPr lang="en-US" sz="3600" dirty="0"/>
              <a:t>Assistant Vice Chancellor for Faculty Affairs</a:t>
            </a:r>
          </a:p>
        </p:txBody>
      </p:sp>
      <p:sp>
        <p:nvSpPr>
          <p:cNvPr id="3" name="Text Placeholder 2">
            <a:extLst>
              <a:ext uri="{FF2B5EF4-FFF2-40B4-BE49-F238E27FC236}">
                <a16:creationId xmlns:a16="http://schemas.microsoft.com/office/drawing/2014/main" id="{E52484ED-9F9E-1C0F-4267-DA05D5285416}"/>
              </a:ext>
            </a:extLst>
          </p:cNvPr>
          <p:cNvSpPr>
            <a:spLocks noGrp="1"/>
          </p:cNvSpPr>
          <p:nvPr>
            <p:ph type="body" sz="quarter" idx="10"/>
          </p:nvPr>
        </p:nvSpPr>
        <p:spPr/>
        <p:txBody>
          <a:bodyPr/>
          <a:lstStyle/>
          <a:p>
            <a:r>
              <a:rPr lang="en-US" dirty="0"/>
              <a:t>Special thanks to </a:t>
            </a:r>
          </a:p>
        </p:txBody>
      </p:sp>
    </p:spTree>
    <p:extLst>
      <p:ext uri="{BB962C8B-B14F-4D97-AF65-F5344CB8AC3E}">
        <p14:creationId xmlns:p14="http://schemas.microsoft.com/office/powerpoint/2010/main" val="42304886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C0FDC-F1A8-1140-851A-4D2457DC5D52}"/>
              </a:ext>
            </a:extLst>
          </p:cNvPr>
          <p:cNvSpPr>
            <a:spLocks noGrp="1"/>
          </p:cNvSpPr>
          <p:nvPr>
            <p:ph type="ctrTitle"/>
          </p:nvPr>
        </p:nvSpPr>
        <p:spPr/>
        <p:txBody>
          <a:bodyPr/>
          <a:lstStyle/>
          <a:p>
            <a:r>
              <a:rPr lang="en-US" dirty="0"/>
              <a:t>Where to document independence</a:t>
            </a:r>
          </a:p>
        </p:txBody>
      </p:sp>
      <p:sp>
        <p:nvSpPr>
          <p:cNvPr id="3" name="Text Placeholder 2">
            <a:extLst>
              <a:ext uri="{FF2B5EF4-FFF2-40B4-BE49-F238E27FC236}">
                <a16:creationId xmlns:a16="http://schemas.microsoft.com/office/drawing/2014/main" id="{7CE41699-65F2-394C-8E47-1FD28FA830E0}"/>
              </a:ext>
            </a:extLst>
          </p:cNvPr>
          <p:cNvSpPr>
            <a:spLocks noGrp="1"/>
          </p:cNvSpPr>
          <p:nvPr>
            <p:ph type="body" sz="quarter" idx="10"/>
          </p:nvPr>
        </p:nvSpPr>
        <p:spPr/>
        <p:txBody>
          <a:bodyPr/>
          <a:lstStyle/>
          <a:p>
            <a:endParaRPr lang="en-US"/>
          </a:p>
        </p:txBody>
      </p:sp>
      <p:sp>
        <p:nvSpPr>
          <p:cNvPr id="4" name="Content Placeholder 3">
            <a:extLst>
              <a:ext uri="{FF2B5EF4-FFF2-40B4-BE49-F238E27FC236}">
                <a16:creationId xmlns:a16="http://schemas.microsoft.com/office/drawing/2014/main" id="{AF3229CC-C9C2-C241-82E5-BD0D6625DBBE}"/>
              </a:ext>
            </a:extLst>
          </p:cNvPr>
          <p:cNvSpPr>
            <a:spLocks noGrp="1"/>
          </p:cNvSpPr>
          <p:nvPr>
            <p:ph idx="1"/>
          </p:nvPr>
        </p:nvSpPr>
        <p:spPr/>
        <p:txBody>
          <a:bodyPr/>
          <a:lstStyle/>
          <a:p>
            <a:pPr>
              <a:spcAft>
                <a:spcPts val="1200"/>
              </a:spcAft>
            </a:pPr>
            <a:r>
              <a:rPr lang="en-US" dirty="0"/>
              <a:t>Sometimes:  in the CV, make small notes about your role.</a:t>
            </a:r>
          </a:p>
          <a:p>
            <a:pPr>
              <a:spcAft>
                <a:spcPts val="1200"/>
              </a:spcAft>
            </a:pPr>
            <a:r>
              <a:rPr lang="en-US" dirty="0"/>
              <a:t>In the candidate statement:  describe your role in terms of your own career and accomplishments. </a:t>
            </a:r>
          </a:p>
          <a:p>
            <a:pPr>
              <a:spcAft>
                <a:spcPts val="1200"/>
              </a:spcAft>
            </a:pPr>
            <a:r>
              <a:rPr lang="en-US" dirty="0"/>
              <a:t>In the dossier, in the Research folder, “Discussion of 3-5 items”, describe role in relation to each project / stream of accomplishments.  </a:t>
            </a:r>
          </a:p>
          <a:p>
            <a:pPr>
              <a:spcAft>
                <a:spcPts val="1200"/>
              </a:spcAft>
            </a:pPr>
            <a:r>
              <a:rPr lang="en-US" dirty="0"/>
              <a:t>In the appendix, include </a:t>
            </a:r>
            <a:r>
              <a:rPr lang="en-US" i="1" dirty="0"/>
              <a:t>confirmation from co-authors.  </a:t>
            </a:r>
            <a:r>
              <a:rPr lang="en-US" dirty="0"/>
              <a:t>At least one co-author, from at least the signature items.  Best practice:  get documentation as you go, for everything.  </a:t>
            </a:r>
          </a:p>
          <a:p>
            <a:endParaRPr lang="en-US" dirty="0"/>
          </a:p>
        </p:txBody>
      </p:sp>
    </p:spTree>
    <p:extLst>
      <p:ext uri="{BB962C8B-B14F-4D97-AF65-F5344CB8AC3E}">
        <p14:creationId xmlns:p14="http://schemas.microsoft.com/office/powerpoint/2010/main" val="32843825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3CF2C-CF6F-CF48-A50F-36305AF9032E}"/>
              </a:ext>
            </a:extLst>
          </p:cNvPr>
          <p:cNvSpPr>
            <a:spLocks noGrp="1"/>
          </p:cNvSpPr>
          <p:nvPr>
            <p:ph type="ctrTitle"/>
          </p:nvPr>
        </p:nvSpPr>
        <p:spPr/>
        <p:txBody>
          <a:bodyPr/>
          <a:lstStyle/>
          <a:p>
            <a:r>
              <a:rPr lang="en-US" dirty="0"/>
              <a:t>Part IV:  Style Notes</a:t>
            </a:r>
          </a:p>
        </p:txBody>
      </p:sp>
      <p:sp>
        <p:nvSpPr>
          <p:cNvPr id="4" name="Text Placeholder 3">
            <a:extLst>
              <a:ext uri="{FF2B5EF4-FFF2-40B4-BE49-F238E27FC236}">
                <a16:creationId xmlns:a16="http://schemas.microsoft.com/office/drawing/2014/main" id="{E08C73B4-BA65-FED6-4ACE-0B8A4C58F357}"/>
              </a:ext>
            </a:extLst>
          </p:cNvPr>
          <p:cNvSpPr>
            <a:spLocks noGrp="1"/>
          </p:cNvSpPr>
          <p:nvPr>
            <p:ph type="body" sz="quarter" idx="10"/>
          </p:nvPr>
        </p:nvSpPr>
        <p:spPr/>
        <p:txBody>
          <a:bodyPr/>
          <a:lstStyle/>
          <a:p>
            <a:endParaRPr lang="en-US"/>
          </a:p>
        </p:txBody>
      </p:sp>
      <p:sp>
        <p:nvSpPr>
          <p:cNvPr id="3" name="Content Placeholder 2">
            <a:extLst>
              <a:ext uri="{FF2B5EF4-FFF2-40B4-BE49-F238E27FC236}">
                <a16:creationId xmlns:a16="http://schemas.microsoft.com/office/drawing/2014/main" id="{16490521-2F73-FC46-A0B5-C329B0949661}"/>
              </a:ext>
            </a:extLst>
          </p:cNvPr>
          <p:cNvSpPr>
            <a:spLocks noGrp="1"/>
          </p:cNvSpPr>
          <p:nvPr>
            <p:ph idx="1"/>
          </p:nvPr>
        </p:nvSpPr>
        <p:spPr/>
        <p:txBody>
          <a:bodyPr/>
          <a:lstStyle/>
          <a:p>
            <a:r>
              <a:rPr lang="en-US" sz="2400" dirty="0"/>
              <a:t>Clarifying rank sought</a:t>
            </a:r>
          </a:p>
          <a:p>
            <a:endParaRPr lang="en-US" sz="2400" dirty="0"/>
          </a:p>
          <a:p>
            <a:r>
              <a:rPr lang="en-US" sz="2400" dirty="0"/>
              <a:t>Examples</a:t>
            </a:r>
          </a:p>
          <a:p>
            <a:pPr lvl="1"/>
            <a:r>
              <a:rPr lang="en-US" sz="2400" dirty="0"/>
              <a:t>Who I am</a:t>
            </a:r>
          </a:p>
          <a:p>
            <a:pPr lvl="1"/>
            <a:r>
              <a:rPr lang="en-US" sz="2400" dirty="0"/>
              <a:t>My research</a:t>
            </a:r>
          </a:p>
          <a:p>
            <a:pPr lvl="1"/>
            <a:r>
              <a:rPr lang="en-US" sz="2400" dirty="0"/>
              <a:t>Addressing criteria</a:t>
            </a:r>
          </a:p>
          <a:p>
            <a:pPr lvl="1"/>
            <a:r>
              <a:rPr lang="en-US" sz="2400" dirty="0"/>
              <a:t>Clarification of details</a:t>
            </a:r>
          </a:p>
          <a:p>
            <a:pPr lvl="1"/>
            <a:r>
              <a:rPr lang="en-US" sz="2400" dirty="0"/>
              <a:t>Discipline-specific metrics</a:t>
            </a:r>
          </a:p>
          <a:p>
            <a:pPr lvl="1"/>
            <a:endParaRPr lang="en-US" sz="2400" dirty="0"/>
          </a:p>
          <a:p>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8375159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58C69-D086-F743-861B-49BB85F138C4}"/>
              </a:ext>
            </a:extLst>
          </p:cNvPr>
          <p:cNvSpPr>
            <a:spLocks noGrp="1"/>
          </p:cNvSpPr>
          <p:nvPr>
            <p:ph type="ctrTitle"/>
          </p:nvPr>
        </p:nvSpPr>
        <p:spPr/>
        <p:txBody>
          <a:bodyPr/>
          <a:lstStyle/>
          <a:p>
            <a:r>
              <a:rPr lang="en-US" dirty="0"/>
              <a:t>Who I am </a:t>
            </a:r>
          </a:p>
        </p:txBody>
      </p:sp>
      <p:sp>
        <p:nvSpPr>
          <p:cNvPr id="3" name="Text Placeholder 2">
            <a:extLst>
              <a:ext uri="{FF2B5EF4-FFF2-40B4-BE49-F238E27FC236}">
                <a16:creationId xmlns:a16="http://schemas.microsoft.com/office/drawing/2014/main" id="{EA6DDBF9-9A13-974F-84BF-BDA1250D8F45}"/>
              </a:ext>
            </a:extLst>
          </p:cNvPr>
          <p:cNvSpPr>
            <a:spLocks noGrp="1"/>
          </p:cNvSpPr>
          <p:nvPr>
            <p:ph type="body" sz="quarter" idx="10"/>
          </p:nvPr>
        </p:nvSpPr>
        <p:spPr/>
        <p:txBody>
          <a:bodyPr/>
          <a:lstStyle/>
          <a:p>
            <a:endParaRPr lang="en-US"/>
          </a:p>
        </p:txBody>
      </p:sp>
      <p:sp>
        <p:nvSpPr>
          <p:cNvPr id="4" name="Content Placeholder 3">
            <a:extLst>
              <a:ext uri="{FF2B5EF4-FFF2-40B4-BE49-F238E27FC236}">
                <a16:creationId xmlns:a16="http://schemas.microsoft.com/office/drawing/2014/main" id="{E7418ADC-452B-0344-8C6A-0733D36F13DB}"/>
              </a:ext>
            </a:extLst>
          </p:cNvPr>
          <p:cNvSpPr>
            <a:spLocks noGrp="1"/>
          </p:cNvSpPr>
          <p:nvPr>
            <p:ph idx="1"/>
          </p:nvPr>
        </p:nvSpPr>
        <p:spPr>
          <a:xfrm>
            <a:off x="530026" y="1976198"/>
            <a:ext cx="8004392" cy="4119802"/>
          </a:xfrm>
        </p:spPr>
        <p:txBody>
          <a:bodyPr/>
          <a:lstStyle/>
          <a:p>
            <a:pPr marL="0" indent="0">
              <a:buNone/>
            </a:pPr>
            <a:r>
              <a:rPr lang="en-US" dirty="0"/>
              <a:t>To engage in social justice, community-engaged work means aligning my values and actions. To </a:t>
            </a:r>
            <a:r>
              <a:rPr lang="en-US" i="1" dirty="0"/>
              <a:t>walk the talk </a:t>
            </a:r>
            <a:r>
              <a:rPr lang="en-US" dirty="0"/>
              <a:t>as a scholar means to be who I am authentically while calling out inequities, particularly involving those who have been historically marginalized.  </a:t>
            </a:r>
            <a:r>
              <a:rPr lang="en-US" sz="1600" dirty="0">
                <a:solidFill>
                  <a:schemeClr val="bg1">
                    <a:lumMod val="50000"/>
                  </a:schemeClr>
                </a:solidFill>
              </a:rPr>
              <a:t>Cristina Santamaria Graff </a:t>
            </a:r>
            <a:r>
              <a:rPr lang="en-US" sz="1600" dirty="0" err="1">
                <a:solidFill>
                  <a:schemeClr val="bg1">
                    <a:lumMod val="50000"/>
                  </a:schemeClr>
                </a:solidFill>
              </a:rPr>
              <a:t>pt</a:t>
            </a:r>
            <a:r>
              <a:rPr lang="en-US" sz="1600" dirty="0">
                <a:solidFill>
                  <a:schemeClr val="bg1">
                    <a:lumMod val="50000"/>
                  </a:schemeClr>
                </a:solidFill>
              </a:rPr>
              <a:t> Balanced</a:t>
            </a:r>
          </a:p>
          <a:p>
            <a:pPr marL="0" indent="0">
              <a:buNone/>
            </a:pPr>
            <a:endParaRPr lang="en-US" sz="1600" dirty="0">
              <a:solidFill>
                <a:schemeClr val="bg1">
                  <a:lumMod val="50000"/>
                </a:schemeClr>
              </a:solidFill>
            </a:endParaRPr>
          </a:p>
          <a:p>
            <a:pPr marL="0" indent="0">
              <a:buNone/>
            </a:pPr>
            <a:r>
              <a:rPr lang="en-US" dirty="0"/>
              <a:t>My background provides context for my technology-focused in-rank research activities.  While working as a clinical social worker in the field of mental health, several transformative experiences…I became discouraged with the pervasive practice of separately targeting signs and symptoms for management with multiple medications….   </a:t>
            </a:r>
            <a:r>
              <a:rPr lang="en-US" sz="1600" dirty="0">
                <a:solidFill>
                  <a:schemeClr val="bg1">
                    <a:lumMod val="50000"/>
                  </a:schemeClr>
                </a:solidFill>
              </a:rPr>
              <a:t>David Wilkerson </a:t>
            </a:r>
            <a:r>
              <a:rPr lang="en-US" sz="1600" dirty="0" err="1">
                <a:solidFill>
                  <a:schemeClr val="bg1">
                    <a:lumMod val="50000"/>
                  </a:schemeClr>
                </a:solidFill>
              </a:rPr>
              <a:t>pt</a:t>
            </a:r>
            <a:r>
              <a:rPr lang="en-US" sz="1600" dirty="0">
                <a:solidFill>
                  <a:schemeClr val="bg1">
                    <a:lumMod val="50000"/>
                  </a:schemeClr>
                </a:solidFill>
              </a:rPr>
              <a:t> Research</a:t>
            </a:r>
          </a:p>
        </p:txBody>
      </p:sp>
    </p:spTree>
    <p:extLst>
      <p:ext uri="{BB962C8B-B14F-4D97-AF65-F5344CB8AC3E}">
        <p14:creationId xmlns:p14="http://schemas.microsoft.com/office/powerpoint/2010/main" val="11499061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8B25F-558D-A94F-8FCF-EEB09B2264DF}"/>
              </a:ext>
            </a:extLst>
          </p:cNvPr>
          <p:cNvSpPr>
            <a:spLocks noGrp="1"/>
          </p:cNvSpPr>
          <p:nvPr>
            <p:ph type="ctrTitle"/>
          </p:nvPr>
        </p:nvSpPr>
        <p:spPr/>
        <p:txBody>
          <a:bodyPr/>
          <a:lstStyle/>
          <a:p>
            <a:r>
              <a:rPr lang="en-US" dirty="0"/>
              <a:t>Examples</a:t>
            </a:r>
          </a:p>
        </p:txBody>
      </p:sp>
      <p:sp>
        <p:nvSpPr>
          <p:cNvPr id="3" name="Text Placeholder 2">
            <a:extLst>
              <a:ext uri="{FF2B5EF4-FFF2-40B4-BE49-F238E27FC236}">
                <a16:creationId xmlns:a16="http://schemas.microsoft.com/office/drawing/2014/main" id="{CA4A2832-B79E-844E-8CC5-0C7E561C4807}"/>
              </a:ext>
            </a:extLst>
          </p:cNvPr>
          <p:cNvSpPr>
            <a:spLocks noGrp="1"/>
          </p:cNvSpPr>
          <p:nvPr>
            <p:ph type="body" sz="quarter" idx="10"/>
          </p:nvPr>
        </p:nvSpPr>
        <p:spPr/>
        <p:txBody>
          <a:bodyPr/>
          <a:lstStyle/>
          <a:p>
            <a:r>
              <a:rPr lang="en-US" dirty="0" err="1"/>
              <a:t>Ayoung</a:t>
            </a:r>
            <a:r>
              <a:rPr lang="en-US" dirty="0"/>
              <a:t> Yoon, LIS/INFO, research area of excellence</a:t>
            </a:r>
          </a:p>
        </p:txBody>
      </p:sp>
      <p:sp>
        <p:nvSpPr>
          <p:cNvPr id="4" name="Content Placeholder 3">
            <a:extLst>
              <a:ext uri="{FF2B5EF4-FFF2-40B4-BE49-F238E27FC236}">
                <a16:creationId xmlns:a16="http://schemas.microsoft.com/office/drawing/2014/main" id="{DCFCD621-6503-F84D-9173-3168DD9EDBF0}"/>
              </a:ext>
            </a:extLst>
          </p:cNvPr>
          <p:cNvSpPr>
            <a:spLocks noGrp="1"/>
          </p:cNvSpPr>
          <p:nvPr>
            <p:ph idx="1"/>
          </p:nvPr>
        </p:nvSpPr>
        <p:spPr>
          <a:xfrm>
            <a:off x="518824" y="1976198"/>
            <a:ext cx="2810785" cy="3520141"/>
          </a:xfrm>
        </p:spPr>
        <p:txBody>
          <a:bodyPr>
            <a:normAutofit lnSpcReduction="10000"/>
          </a:bodyPr>
          <a:lstStyle/>
          <a:p>
            <a:pPr marL="0" indent="0">
              <a:buNone/>
            </a:pPr>
            <a:r>
              <a:rPr lang="en-US" dirty="0"/>
              <a:t>“Over the past decade, my research has focused on </a:t>
            </a:r>
            <a:r>
              <a:rPr lang="en-US" i="1" dirty="0"/>
              <a:t>data curation, </a:t>
            </a:r>
            <a:r>
              <a:rPr lang="en-US" dirty="0"/>
              <a:t>which is the long-term management of data to ensure optimum use and reuse throughout its lifecycle.  Data is crucial to historical or longitudinal inquiry… My main focus is on the behaviors of persons who reuse data”.</a:t>
            </a:r>
          </a:p>
        </p:txBody>
      </p:sp>
      <p:sp>
        <p:nvSpPr>
          <p:cNvPr id="5" name="Rectangular Callout 4">
            <a:extLst>
              <a:ext uri="{FF2B5EF4-FFF2-40B4-BE49-F238E27FC236}">
                <a16:creationId xmlns:a16="http://schemas.microsoft.com/office/drawing/2014/main" id="{1B7558D6-6225-7D43-A7D6-AEC7F87F81AD}"/>
              </a:ext>
            </a:extLst>
          </p:cNvPr>
          <p:cNvSpPr/>
          <p:nvPr/>
        </p:nvSpPr>
        <p:spPr>
          <a:xfrm>
            <a:off x="4369197" y="1748052"/>
            <a:ext cx="3071191" cy="627854"/>
          </a:xfrm>
          <a:prstGeom prst="wedgeRectCallout">
            <a:avLst>
              <a:gd name="adj1" fmla="val -95914"/>
              <a:gd name="adj2" fmla="val 114740"/>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a:t>Defining terms</a:t>
            </a:r>
          </a:p>
        </p:txBody>
      </p:sp>
      <p:sp>
        <p:nvSpPr>
          <p:cNvPr id="6" name="Rectangular Callout 5">
            <a:extLst>
              <a:ext uri="{FF2B5EF4-FFF2-40B4-BE49-F238E27FC236}">
                <a16:creationId xmlns:a16="http://schemas.microsoft.com/office/drawing/2014/main" id="{C0866AAE-AD89-2F49-8799-61F858D04F28}"/>
              </a:ext>
            </a:extLst>
          </p:cNvPr>
          <p:cNvSpPr/>
          <p:nvPr/>
        </p:nvSpPr>
        <p:spPr>
          <a:xfrm>
            <a:off x="4532222" y="3015975"/>
            <a:ext cx="3071191" cy="627854"/>
          </a:xfrm>
          <a:prstGeom prst="wedgeRectCallout">
            <a:avLst>
              <a:gd name="adj1" fmla="val -95914"/>
              <a:gd name="adj2" fmla="val 114740"/>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a:t>Why it is important</a:t>
            </a:r>
          </a:p>
        </p:txBody>
      </p:sp>
      <p:sp>
        <p:nvSpPr>
          <p:cNvPr id="7" name="Rectangular Callout 6">
            <a:extLst>
              <a:ext uri="{FF2B5EF4-FFF2-40B4-BE49-F238E27FC236}">
                <a16:creationId xmlns:a16="http://schemas.microsoft.com/office/drawing/2014/main" id="{77EEFB66-AE8C-4643-96A8-95D963621357}"/>
              </a:ext>
            </a:extLst>
          </p:cNvPr>
          <p:cNvSpPr/>
          <p:nvPr/>
        </p:nvSpPr>
        <p:spPr>
          <a:xfrm>
            <a:off x="4013535" y="4579145"/>
            <a:ext cx="3071191" cy="627854"/>
          </a:xfrm>
          <a:prstGeom prst="wedgeRectCallout">
            <a:avLst>
              <a:gd name="adj1" fmla="val -75525"/>
              <a:gd name="adj2" fmla="val 2345"/>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a:t>What my particular contribution is</a:t>
            </a:r>
          </a:p>
        </p:txBody>
      </p:sp>
    </p:spTree>
    <p:extLst>
      <p:ext uri="{BB962C8B-B14F-4D97-AF65-F5344CB8AC3E}">
        <p14:creationId xmlns:p14="http://schemas.microsoft.com/office/powerpoint/2010/main" val="1982018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1+#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1+#ppt_w/2"/>
                                          </p:val>
                                        </p:tav>
                                        <p:tav tm="100000">
                                          <p:val>
                                            <p:strVal val="#ppt_x"/>
                                          </p:val>
                                        </p:tav>
                                      </p:tavLst>
                                    </p:anim>
                                    <p:anim calcmode="lin" valueType="num">
                                      <p:cBhvr additive="base">
                                        <p:cTn id="20"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5A389-B92D-824C-BD75-44EDB11B5319}"/>
              </a:ext>
            </a:extLst>
          </p:cNvPr>
          <p:cNvSpPr>
            <a:spLocks noGrp="1"/>
          </p:cNvSpPr>
          <p:nvPr>
            <p:ph type="ctrTitle"/>
          </p:nvPr>
        </p:nvSpPr>
        <p:spPr/>
        <p:txBody>
          <a:bodyPr/>
          <a:lstStyle/>
          <a:p>
            <a:r>
              <a:rPr lang="en-US" dirty="0"/>
              <a:t>Side-bar:  just the science?</a:t>
            </a:r>
          </a:p>
        </p:txBody>
      </p:sp>
      <p:sp>
        <p:nvSpPr>
          <p:cNvPr id="3" name="Text Placeholder 2">
            <a:extLst>
              <a:ext uri="{FF2B5EF4-FFF2-40B4-BE49-F238E27FC236}">
                <a16:creationId xmlns:a16="http://schemas.microsoft.com/office/drawing/2014/main" id="{96E623B0-A45A-064D-B978-D8B7336BF751}"/>
              </a:ext>
            </a:extLst>
          </p:cNvPr>
          <p:cNvSpPr>
            <a:spLocks noGrp="1"/>
          </p:cNvSpPr>
          <p:nvPr>
            <p:ph type="body" sz="quarter" idx="10"/>
          </p:nvPr>
        </p:nvSpPr>
        <p:spPr/>
        <p:txBody>
          <a:bodyPr/>
          <a:lstStyle/>
          <a:p>
            <a:endParaRPr lang="en-US"/>
          </a:p>
        </p:txBody>
      </p:sp>
      <p:sp>
        <p:nvSpPr>
          <p:cNvPr id="4" name="Content Placeholder 3">
            <a:extLst>
              <a:ext uri="{FF2B5EF4-FFF2-40B4-BE49-F238E27FC236}">
                <a16:creationId xmlns:a16="http://schemas.microsoft.com/office/drawing/2014/main" id="{71F939BE-AE3C-354A-9360-CC6169657AF7}"/>
              </a:ext>
            </a:extLst>
          </p:cNvPr>
          <p:cNvSpPr>
            <a:spLocks noGrp="1"/>
          </p:cNvSpPr>
          <p:nvPr>
            <p:ph idx="1"/>
          </p:nvPr>
        </p:nvSpPr>
        <p:spPr/>
        <p:txBody>
          <a:bodyPr/>
          <a:lstStyle/>
          <a:p>
            <a:pPr marL="0" indent="0">
              <a:buNone/>
            </a:pPr>
            <a:r>
              <a:rPr lang="en-US" dirty="0"/>
              <a:t>“Culturally responsive teaching [and mentoring] recognizes, affirms, and values students’ cultures and their unique experiences.”  </a:t>
            </a:r>
            <a:r>
              <a:rPr lang="en-US" i="1" dirty="0"/>
              <a:t>“</a:t>
            </a:r>
            <a:r>
              <a:rPr lang="en-US" dirty="0"/>
              <a:t>The greatest single motivator for these [diverse STEM doctoral students] was a desire to help others.”  Ebony </a:t>
            </a:r>
            <a:r>
              <a:rPr lang="en-US" dirty="0" err="1"/>
              <a:t>Omotola</a:t>
            </a:r>
            <a:r>
              <a:rPr lang="en-US" dirty="0"/>
              <a:t> McGee, </a:t>
            </a:r>
            <a:r>
              <a:rPr lang="en-US" i="1" dirty="0"/>
              <a:t>Black, Brown, Bruised</a:t>
            </a:r>
            <a:r>
              <a:rPr lang="en-US" dirty="0"/>
              <a:t> </a:t>
            </a:r>
          </a:p>
          <a:p>
            <a:pPr marL="0" indent="0">
              <a:buNone/>
            </a:pPr>
            <a:endParaRPr lang="en-US" dirty="0"/>
          </a:p>
          <a:p>
            <a:pPr marL="0" indent="0">
              <a:buNone/>
            </a:pPr>
            <a:endParaRPr lang="en-US" dirty="0"/>
          </a:p>
        </p:txBody>
      </p:sp>
      <p:pic>
        <p:nvPicPr>
          <p:cNvPr id="6" name="Picture 5" descr="Text&#10;&#10;Description automatically generated">
            <a:extLst>
              <a:ext uri="{FF2B5EF4-FFF2-40B4-BE49-F238E27FC236}">
                <a16:creationId xmlns:a16="http://schemas.microsoft.com/office/drawing/2014/main" id="{079EBF22-1674-E743-BB71-2EAFBA492C47}"/>
              </a:ext>
            </a:extLst>
          </p:cNvPr>
          <p:cNvPicPr>
            <a:picLocks noChangeAspect="1"/>
          </p:cNvPicPr>
          <p:nvPr/>
        </p:nvPicPr>
        <p:blipFill>
          <a:blip r:embed="rId2"/>
          <a:stretch>
            <a:fillRect/>
          </a:stretch>
        </p:blipFill>
        <p:spPr>
          <a:xfrm>
            <a:off x="0" y="3486695"/>
            <a:ext cx="4363278" cy="1206109"/>
          </a:xfrm>
          <a:prstGeom prst="rect">
            <a:avLst/>
          </a:prstGeom>
          <a:ln>
            <a:solidFill>
              <a:srgbClr val="005B94"/>
            </a:solidFill>
          </a:ln>
        </p:spPr>
      </p:pic>
      <p:pic>
        <p:nvPicPr>
          <p:cNvPr id="8" name="Picture 7" descr="Text&#10;&#10;Description automatically generated">
            <a:extLst>
              <a:ext uri="{FF2B5EF4-FFF2-40B4-BE49-F238E27FC236}">
                <a16:creationId xmlns:a16="http://schemas.microsoft.com/office/drawing/2014/main" id="{73640BF6-1B24-1747-8E46-E1B9A62C6D03}"/>
              </a:ext>
            </a:extLst>
          </p:cNvPr>
          <p:cNvPicPr>
            <a:picLocks noChangeAspect="1"/>
          </p:cNvPicPr>
          <p:nvPr/>
        </p:nvPicPr>
        <p:blipFill>
          <a:blip r:embed="rId3"/>
          <a:stretch>
            <a:fillRect/>
          </a:stretch>
        </p:blipFill>
        <p:spPr>
          <a:xfrm>
            <a:off x="4665041" y="4286430"/>
            <a:ext cx="4141028" cy="1547596"/>
          </a:xfrm>
          <a:prstGeom prst="rect">
            <a:avLst/>
          </a:prstGeom>
          <a:ln>
            <a:solidFill>
              <a:srgbClr val="005B94"/>
            </a:solidFill>
          </a:ln>
        </p:spPr>
      </p:pic>
      <p:sp>
        <p:nvSpPr>
          <p:cNvPr id="9" name="TextBox 8">
            <a:extLst>
              <a:ext uri="{FF2B5EF4-FFF2-40B4-BE49-F238E27FC236}">
                <a16:creationId xmlns:a16="http://schemas.microsoft.com/office/drawing/2014/main" id="{6B4777EC-90C9-2E49-9F57-19F4AD973755}"/>
              </a:ext>
            </a:extLst>
          </p:cNvPr>
          <p:cNvSpPr txBox="1"/>
          <p:nvPr/>
        </p:nvSpPr>
        <p:spPr>
          <a:xfrm>
            <a:off x="854765" y="4909930"/>
            <a:ext cx="3021496"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a:t>It is appropriate to talk about who YOU are and WHY you do what you do.</a:t>
            </a:r>
          </a:p>
        </p:txBody>
      </p:sp>
    </p:spTree>
    <p:extLst>
      <p:ext uri="{BB962C8B-B14F-4D97-AF65-F5344CB8AC3E}">
        <p14:creationId xmlns:p14="http://schemas.microsoft.com/office/powerpoint/2010/main" val="1038029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7C18C-BFED-4E44-8C11-6A25CC37CDD0}"/>
              </a:ext>
            </a:extLst>
          </p:cNvPr>
          <p:cNvSpPr>
            <a:spLocks noGrp="1"/>
          </p:cNvSpPr>
          <p:nvPr>
            <p:ph type="ctrTitle"/>
          </p:nvPr>
        </p:nvSpPr>
        <p:spPr/>
        <p:txBody>
          <a:bodyPr/>
          <a:lstStyle/>
          <a:p>
            <a:r>
              <a:rPr lang="en-US" dirty="0"/>
              <a:t>Addressing criteria</a:t>
            </a:r>
          </a:p>
        </p:txBody>
      </p:sp>
      <p:sp>
        <p:nvSpPr>
          <p:cNvPr id="3" name="Text Placeholder 2">
            <a:extLst>
              <a:ext uri="{FF2B5EF4-FFF2-40B4-BE49-F238E27FC236}">
                <a16:creationId xmlns:a16="http://schemas.microsoft.com/office/drawing/2014/main" id="{C9988750-9C5E-3041-91C4-AC3142746957}"/>
              </a:ext>
            </a:extLst>
          </p:cNvPr>
          <p:cNvSpPr>
            <a:spLocks noGrp="1"/>
          </p:cNvSpPr>
          <p:nvPr>
            <p:ph type="body" sz="quarter" idx="10"/>
          </p:nvPr>
        </p:nvSpPr>
        <p:spPr/>
        <p:txBody>
          <a:bodyPr/>
          <a:lstStyle/>
          <a:p>
            <a:endParaRPr lang="en-US"/>
          </a:p>
        </p:txBody>
      </p:sp>
      <p:sp>
        <p:nvSpPr>
          <p:cNvPr id="4" name="Content Placeholder 3">
            <a:extLst>
              <a:ext uri="{FF2B5EF4-FFF2-40B4-BE49-F238E27FC236}">
                <a16:creationId xmlns:a16="http://schemas.microsoft.com/office/drawing/2014/main" id="{A72968E3-9485-BD4B-830D-88963083A941}"/>
              </a:ext>
            </a:extLst>
          </p:cNvPr>
          <p:cNvSpPr>
            <a:spLocks noGrp="1"/>
          </p:cNvSpPr>
          <p:nvPr>
            <p:ph idx="1"/>
          </p:nvPr>
        </p:nvSpPr>
        <p:spPr/>
        <p:txBody>
          <a:bodyPr/>
          <a:lstStyle/>
          <a:p>
            <a:pPr marL="0" indent="0">
              <a:buNone/>
            </a:pPr>
            <a:r>
              <a:rPr lang="en-US" dirty="0"/>
              <a:t>I have achieved excellence in support of teaching and learning by building two learning communities that train other faculty.  Additionally, I have achieved what the IUPUI Promotion and Tenure Guidelines refer to as “curricular development excellence” by disseminating my ideas on learning communities through nine peer-reviewed conference presentations. </a:t>
            </a:r>
            <a:r>
              <a:rPr lang="en-US" sz="1400" dirty="0">
                <a:solidFill>
                  <a:schemeClr val="bg1">
                    <a:lumMod val="50000"/>
                  </a:schemeClr>
                </a:solidFill>
              </a:rPr>
              <a:t>Nancy Goldfarb, teaching professor</a:t>
            </a:r>
          </a:p>
          <a:p>
            <a:pPr marL="0" indent="0">
              <a:buNone/>
            </a:pPr>
            <a:endParaRPr lang="en-US" sz="1400" dirty="0">
              <a:solidFill>
                <a:schemeClr val="bg1">
                  <a:lumMod val="50000"/>
                </a:schemeClr>
              </a:solidFill>
            </a:endParaRPr>
          </a:p>
          <a:p>
            <a:pPr marL="0" indent="0">
              <a:buNone/>
            </a:pPr>
            <a:endParaRPr lang="en-US" sz="1400" dirty="0">
              <a:solidFill>
                <a:schemeClr val="bg1">
                  <a:lumMod val="50000"/>
                </a:schemeClr>
              </a:solidFill>
            </a:endParaRPr>
          </a:p>
          <a:p>
            <a:pPr marL="0" indent="0">
              <a:buNone/>
            </a:pPr>
            <a:r>
              <a:rPr lang="en-US" dirty="0"/>
              <a:t>In each section, “According to the SOE criteria”. </a:t>
            </a:r>
            <a:r>
              <a:rPr lang="en-US" sz="1400" dirty="0">
                <a:solidFill>
                  <a:schemeClr val="bg1">
                    <a:lumMod val="50000"/>
                  </a:schemeClr>
                </a:solidFill>
              </a:rPr>
              <a:t>Cristina Santamaria Graff</a:t>
            </a:r>
          </a:p>
        </p:txBody>
      </p:sp>
    </p:spTree>
    <p:extLst>
      <p:ext uri="{BB962C8B-B14F-4D97-AF65-F5344CB8AC3E}">
        <p14:creationId xmlns:p14="http://schemas.microsoft.com/office/powerpoint/2010/main" val="5377615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65F69-5E6F-6045-9E31-70C02DB39530}"/>
              </a:ext>
            </a:extLst>
          </p:cNvPr>
          <p:cNvSpPr>
            <a:spLocks noGrp="1"/>
          </p:cNvSpPr>
          <p:nvPr>
            <p:ph type="ctrTitle"/>
          </p:nvPr>
        </p:nvSpPr>
        <p:spPr/>
        <p:txBody>
          <a:bodyPr/>
          <a:lstStyle/>
          <a:p>
            <a:r>
              <a:rPr lang="en-US" dirty="0"/>
              <a:t>Clarification of details</a:t>
            </a:r>
          </a:p>
        </p:txBody>
      </p:sp>
      <p:sp>
        <p:nvSpPr>
          <p:cNvPr id="3" name="Text Placeholder 2">
            <a:extLst>
              <a:ext uri="{FF2B5EF4-FFF2-40B4-BE49-F238E27FC236}">
                <a16:creationId xmlns:a16="http://schemas.microsoft.com/office/drawing/2014/main" id="{AA31E8F8-91D5-774D-A954-B54B4C2BD4FF}"/>
              </a:ext>
            </a:extLst>
          </p:cNvPr>
          <p:cNvSpPr>
            <a:spLocks noGrp="1"/>
          </p:cNvSpPr>
          <p:nvPr>
            <p:ph type="body" sz="quarter" idx="10"/>
          </p:nvPr>
        </p:nvSpPr>
        <p:spPr/>
        <p:txBody>
          <a:bodyPr/>
          <a:lstStyle/>
          <a:p>
            <a:endParaRPr lang="en-US"/>
          </a:p>
        </p:txBody>
      </p:sp>
      <p:sp>
        <p:nvSpPr>
          <p:cNvPr id="4" name="Content Placeholder 3">
            <a:extLst>
              <a:ext uri="{FF2B5EF4-FFF2-40B4-BE49-F238E27FC236}">
                <a16:creationId xmlns:a16="http://schemas.microsoft.com/office/drawing/2014/main" id="{D63930CC-FCA2-364A-AB0C-162C7AF65D37}"/>
              </a:ext>
            </a:extLst>
          </p:cNvPr>
          <p:cNvSpPr>
            <a:spLocks noGrp="1"/>
          </p:cNvSpPr>
          <p:nvPr>
            <p:ph idx="1"/>
          </p:nvPr>
        </p:nvSpPr>
        <p:spPr/>
        <p:txBody>
          <a:bodyPr/>
          <a:lstStyle/>
          <a:p>
            <a:pPr marL="0" indent="0">
              <a:buNone/>
            </a:pPr>
            <a:r>
              <a:rPr lang="en-US" dirty="0"/>
              <a:t>At IUPUI a themed learning community (TLC) consists of two general education courses and a first-year seminar integrated by a common theme.  Nancy Goldfarb, teaching professor</a:t>
            </a:r>
          </a:p>
          <a:p>
            <a:pPr marL="0" indent="0">
              <a:buNone/>
            </a:pPr>
            <a:endParaRPr lang="en-US" dirty="0"/>
          </a:p>
          <a:p>
            <a:pPr marL="0" indent="0">
              <a:buNone/>
            </a:pPr>
            <a:r>
              <a:rPr lang="en-US" dirty="0"/>
              <a:t>Family caregiving is accompanied by significant [</a:t>
            </a:r>
            <a:r>
              <a:rPr lang="en-US" sz="1400" dirty="0">
                <a:solidFill>
                  <a:schemeClr val="bg1">
                    <a:lumMod val="50000"/>
                  </a:schemeClr>
                </a:solidFill>
              </a:rPr>
              <a:t>Wilkerson</a:t>
            </a:r>
            <a:r>
              <a:rPr lang="en-US" dirty="0"/>
              <a:t>]</a:t>
            </a:r>
          </a:p>
          <a:p>
            <a:pPr marL="0" indent="0">
              <a:buNone/>
            </a:pPr>
            <a:endParaRPr lang="en-US" dirty="0"/>
          </a:p>
          <a:p>
            <a:pPr marL="0" indent="0">
              <a:buNone/>
            </a:pPr>
            <a:r>
              <a:rPr lang="en-US" dirty="0"/>
              <a:t>Family as faculty from </a:t>
            </a:r>
            <a:r>
              <a:rPr lang="en-US" sz="1400" dirty="0">
                <a:solidFill>
                  <a:schemeClr val="bg1">
                    <a:lumMod val="50000"/>
                  </a:schemeClr>
                </a:solidFill>
              </a:rPr>
              <a:t>Santamaria Graff</a:t>
            </a:r>
          </a:p>
        </p:txBody>
      </p:sp>
    </p:spTree>
    <p:extLst>
      <p:ext uri="{BB962C8B-B14F-4D97-AF65-F5344CB8AC3E}">
        <p14:creationId xmlns:p14="http://schemas.microsoft.com/office/powerpoint/2010/main" val="31093688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AF8D4-B449-7D49-B8B9-001E6857B30A}"/>
              </a:ext>
            </a:extLst>
          </p:cNvPr>
          <p:cNvSpPr>
            <a:spLocks noGrp="1"/>
          </p:cNvSpPr>
          <p:nvPr>
            <p:ph type="ctrTitle"/>
          </p:nvPr>
        </p:nvSpPr>
        <p:spPr/>
        <p:txBody>
          <a:bodyPr/>
          <a:lstStyle/>
          <a:p>
            <a:r>
              <a:rPr lang="en-US" dirty="0"/>
              <a:t>Discipline-specific metrics</a:t>
            </a:r>
          </a:p>
        </p:txBody>
      </p:sp>
      <p:sp>
        <p:nvSpPr>
          <p:cNvPr id="3" name="Text Placeholder 2">
            <a:extLst>
              <a:ext uri="{FF2B5EF4-FFF2-40B4-BE49-F238E27FC236}">
                <a16:creationId xmlns:a16="http://schemas.microsoft.com/office/drawing/2014/main" id="{B95E4C31-0670-224A-ADA4-30A0B083899F}"/>
              </a:ext>
            </a:extLst>
          </p:cNvPr>
          <p:cNvSpPr>
            <a:spLocks noGrp="1"/>
          </p:cNvSpPr>
          <p:nvPr>
            <p:ph type="body" sz="quarter" idx="10"/>
          </p:nvPr>
        </p:nvSpPr>
        <p:spPr/>
        <p:txBody>
          <a:bodyPr/>
          <a:lstStyle/>
          <a:p>
            <a:endParaRPr lang="en-US"/>
          </a:p>
        </p:txBody>
      </p:sp>
      <p:sp>
        <p:nvSpPr>
          <p:cNvPr id="4" name="Content Placeholder 3">
            <a:extLst>
              <a:ext uri="{FF2B5EF4-FFF2-40B4-BE49-F238E27FC236}">
                <a16:creationId xmlns:a16="http://schemas.microsoft.com/office/drawing/2014/main" id="{5229145D-80BE-E54A-A371-C05644F2BE30}"/>
              </a:ext>
            </a:extLst>
          </p:cNvPr>
          <p:cNvSpPr>
            <a:spLocks noGrp="1"/>
          </p:cNvSpPr>
          <p:nvPr>
            <p:ph idx="1"/>
          </p:nvPr>
        </p:nvSpPr>
        <p:spPr/>
        <p:txBody>
          <a:bodyPr/>
          <a:lstStyle/>
          <a:p>
            <a:pPr marL="0" indent="0">
              <a:buNone/>
            </a:pPr>
            <a:r>
              <a:rPr lang="en-US" dirty="0"/>
              <a:t>[Fellowship training program director] Over the past seven years we have ensured no citations were listed for the vascular surgery program.  </a:t>
            </a:r>
            <a:r>
              <a:rPr lang="en-US" sz="1400" dirty="0">
                <a:solidFill>
                  <a:schemeClr val="bg1">
                    <a:lumMod val="50000"/>
                  </a:schemeClr>
                </a:solidFill>
              </a:rPr>
              <a:t>Raghu </a:t>
            </a:r>
            <a:r>
              <a:rPr lang="en-US" sz="1400" dirty="0" err="1">
                <a:solidFill>
                  <a:schemeClr val="bg1">
                    <a:lumMod val="50000"/>
                  </a:schemeClr>
                </a:solidFill>
              </a:rPr>
              <a:t>Motaganahalli</a:t>
            </a:r>
            <a:r>
              <a:rPr lang="en-US" sz="1400" dirty="0">
                <a:solidFill>
                  <a:schemeClr val="bg1">
                    <a:lumMod val="50000"/>
                  </a:schemeClr>
                </a:solidFill>
              </a:rPr>
              <a:t>, full clinical</a:t>
            </a:r>
          </a:p>
          <a:p>
            <a:pPr marL="0" indent="0">
              <a:buNone/>
            </a:pPr>
            <a:endParaRPr lang="en-US" sz="1400" dirty="0">
              <a:solidFill>
                <a:schemeClr val="bg1">
                  <a:lumMod val="50000"/>
                </a:schemeClr>
              </a:solidFill>
            </a:endParaRPr>
          </a:p>
          <a:p>
            <a:pPr marL="0" indent="0">
              <a:buNone/>
            </a:pPr>
            <a:r>
              <a:rPr lang="en-US" dirty="0"/>
              <a:t>I care about student success….I closely monitor DFW rates and seek ways to reduce them.  Below is a chart showing DFW rate drops for courses taught or mentored exclusively by me.  </a:t>
            </a:r>
            <a:r>
              <a:rPr lang="en-US" sz="1400" dirty="0" err="1">
                <a:solidFill>
                  <a:schemeClr val="bg1">
                    <a:lumMod val="50000"/>
                  </a:schemeClr>
                </a:solidFill>
              </a:rPr>
              <a:t>Lingma</a:t>
            </a:r>
            <a:r>
              <a:rPr lang="en-US" sz="1400" dirty="0">
                <a:solidFill>
                  <a:schemeClr val="bg1">
                    <a:lumMod val="50000"/>
                  </a:schemeClr>
                </a:solidFill>
              </a:rPr>
              <a:t> Lu teaching professor</a:t>
            </a:r>
          </a:p>
          <a:p>
            <a:pPr marL="0" indent="0">
              <a:buNone/>
            </a:pPr>
            <a:endParaRPr lang="en-US" sz="1400" dirty="0">
              <a:solidFill>
                <a:schemeClr val="bg1">
                  <a:lumMod val="50000"/>
                </a:schemeClr>
              </a:solidFill>
            </a:endParaRPr>
          </a:p>
          <a:p>
            <a:pPr marL="0" indent="0">
              <a:buNone/>
            </a:pPr>
            <a:r>
              <a:rPr lang="en-US" dirty="0"/>
              <a:t>I take satisfaction that all the graduating fellows that I trained have found positions in well-known private and academic practices throughout the country</a:t>
            </a:r>
            <a:r>
              <a:rPr lang="en-US" sz="1400" dirty="0">
                <a:solidFill>
                  <a:schemeClr val="bg1">
                    <a:lumMod val="50000"/>
                  </a:schemeClr>
                </a:solidFill>
              </a:rPr>
              <a:t>.  Juan Tejada, associate clinical</a:t>
            </a:r>
          </a:p>
          <a:p>
            <a:pPr marL="0" indent="0">
              <a:buNone/>
            </a:pPr>
            <a:endParaRPr lang="en-US" dirty="0"/>
          </a:p>
          <a:p>
            <a:pPr marL="0" indent="0">
              <a:buNone/>
            </a:pPr>
            <a:r>
              <a:rPr lang="en-US" dirty="0"/>
              <a:t>Because of my contributions to the field, I was recently invited to the March 2020 invitation only Workshop on Knowledge Infrastructure…a broad, interdisciplinary discussion.  </a:t>
            </a:r>
            <a:r>
              <a:rPr lang="en-US" sz="1400" dirty="0" err="1">
                <a:solidFill>
                  <a:schemeClr val="bg1">
                    <a:lumMod val="50000"/>
                  </a:schemeClr>
                </a:solidFill>
              </a:rPr>
              <a:t>Ayoung</a:t>
            </a:r>
            <a:r>
              <a:rPr lang="en-US" sz="1400" dirty="0">
                <a:solidFill>
                  <a:schemeClr val="bg1">
                    <a:lumMod val="50000"/>
                  </a:schemeClr>
                </a:solidFill>
              </a:rPr>
              <a:t> Yoon, </a:t>
            </a:r>
            <a:r>
              <a:rPr lang="en-US" sz="1400" dirty="0" err="1">
                <a:solidFill>
                  <a:schemeClr val="bg1">
                    <a:lumMod val="50000"/>
                  </a:schemeClr>
                </a:solidFill>
              </a:rPr>
              <a:t>pt</a:t>
            </a:r>
            <a:r>
              <a:rPr lang="en-US" sz="1400" dirty="0">
                <a:solidFill>
                  <a:schemeClr val="bg1">
                    <a:lumMod val="50000"/>
                  </a:schemeClr>
                </a:solidFill>
              </a:rPr>
              <a:t> research</a:t>
            </a:r>
          </a:p>
        </p:txBody>
      </p:sp>
    </p:spTree>
    <p:extLst>
      <p:ext uri="{BB962C8B-B14F-4D97-AF65-F5344CB8AC3E}">
        <p14:creationId xmlns:p14="http://schemas.microsoft.com/office/powerpoint/2010/main" val="18970926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79FCA-CAC7-6240-87C6-1559F02A2EF8}"/>
              </a:ext>
            </a:extLst>
          </p:cNvPr>
          <p:cNvSpPr>
            <a:spLocks noGrp="1"/>
          </p:cNvSpPr>
          <p:nvPr>
            <p:ph type="ctrTitle"/>
          </p:nvPr>
        </p:nvSpPr>
        <p:spPr/>
        <p:txBody>
          <a:bodyPr/>
          <a:lstStyle/>
          <a:p>
            <a:r>
              <a:rPr lang="en-US" dirty="0"/>
              <a:t>A template, an example</a:t>
            </a:r>
          </a:p>
        </p:txBody>
      </p:sp>
      <p:sp>
        <p:nvSpPr>
          <p:cNvPr id="3" name="Text Placeholder 2">
            <a:extLst>
              <a:ext uri="{FF2B5EF4-FFF2-40B4-BE49-F238E27FC236}">
                <a16:creationId xmlns:a16="http://schemas.microsoft.com/office/drawing/2014/main" id="{D5D32951-F4A5-BC47-AB78-84A5BEE0AB24}"/>
              </a:ext>
            </a:extLst>
          </p:cNvPr>
          <p:cNvSpPr>
            <a:spLocks noGrp="1"/>
          </p:cNvSpPr>
          <p:nvPr>
            <p:ph type="body" sz="quarter" idx="10"/>
          </p:nvPr>
        </p:nvSpPr>
        <p:spPr/>
        <p:txBody>
          <a:bodyPr/>
          <a:lstStyle/>
          <a:p>
            <a:endParaRPr lang="en-US"/>
          </a:p>
        </p:txBody>
      </p:sp>
      <p:sp>
        <p:nvSpPr>
          <p:cNvPr id="4" name="Content Placeholder 3">
            <a:extLst>
              <a:ext uri="{FF2B5EF4-FFF2-40B4-BE49-F238E27FC236}">
                <a16:creationId xmlns:a16="http://schemas.microsoft.com/office/drawing/2014/main" id="{7616515C-671D-224C-85FA-3039788F940E}"/>
              </a:ext>
            </a:extLst>
          </p:cNvPr>
          <p:cNvSpPr>
            <a:spLocks noGrp="1"/>
          </p:cNvSpPr>
          <p:nvPr>
            <p:ph idx="1"/>
          </p:nvPr>
        </p:nvSpPr>
        <p:spPr/>
        <p:txBody>
          <a:bodyPr/>
          <a:lstStyle/>
          <a:p>
            <a:pPr marL="0" indent="0">
              <a:buNone/>
            </a:pPr>
            <a:r>
              <a:rPr lang="en-US" dirty="0">
                <a:hlinkClick r:id="rId2"/>
              </a:rPr>
              <a:t>Template</a:t>
            </a:r>
            <a:endParaRPr lang="en-US" dirty="0"/>
          </a:p>
          <a:p>
            <a:pPr marL="0" indent="0">
              <a:buNone/>
            </a:pPr>
            <a:endParaRPr lang="en-US" dirty="0"/>
          </a:p>
          <a:p>
            <a:pPr marL="0" indent="0">
              <a:buNone/>
            </a:pPr>
            <a:r>
              <a:rPr lang="en-US" dirty="0">
                <a:hlinkClick r:id="rId3"/>
              </a:rPr>
              <a:t>Example</a:t>
            </a:r>
            <a:r>
              <a:rPr lang="en-US" dirty="0"/>
              <a:t> (entirely fake)</a:t>
            </a:r>
          </a:p>
          <a:p>
            <a:pPr marL="0" indent="0">
              <a:buNone/>
            </a:pPr>
            <a:endParaRPr lang="en-US" dirty="0"/>
          </a:p>
          <a:p>
            <a:pPr marL="0" indent="0">
              <a:buNone/>
            </a:pPr>
            <a:r>
              <a:rPr lang="en-US" dirty="0">
                <a:hlinkClick r:id="rId4"/>
              </a:rPr>
              <a:t>Annotated example </a:t>
            </a:r>
            <a:r>
              <a:rPr lang="en-US" dirty="0"/>
              <a:t>(still fake)</a:t>
            </a:r>
          </a:p>
          <a:p>
            <a:pPr marL="0" indent="0">
              <a:buNone/>
            </a:pPr>
            <a:endParaRPr lang="en-US" dirty="0"/>
          </a:p>
          <a:p>
            <a:pPr marL="0" indent="0">
              <a:buNone/>
            </a:pPr>
            <a:r>
              <a:rPr lang="en-US" dirty="0">
                <a:hlinkClick r:id="rId5"/>
              </a:rPr>
              <a:t>Samples</a:t>
            </a:r>
            <a:r>
              <a:rPr lang="en-US" dirty="0"/>
              <a:t> (real!)</a:t>
            </a:r>
          </a:p>
          <a:p>
            <a:pPr marL="0" indent="0">
              <a:buNone/>
            </a:pPr>
            <a:endParaRPr lang="en-US" dirty="0"/>
          </a:p>
        </p:txBody>
      </p:sp>
    </p:spTree>
    <p:extLst>
      <p:ext uri="{BB962C8B-B14F-4D97-AF65-F5344CB8AC3E}">
        <p14:creationId xmlns:p14="http://schemas.microsoft.com/office/powerpoint/2010/main" val="255479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6603" y="907197"/>
            <a:ext cx="7859185" cy="4695581"/>
          </a:xfrm>
        </p:spPr>
        <p:txBody>
          <a:bodyPr>
            <a:normAutofit/>
          </a:bodyPr>
          <a:lstStyle/>
          <a:p>
            <a:r>
              <a:rPr lang="en-US" sz="3500" dirty="0">
                <a:latin typeface="BentonSans Regular" panose="02000504020000020004"/>
              </a:rPr>
              <a:t>Thank you!</a:t>
            </a:r>
          </a:p>
          <a:p>
            <a:endParaRPr lang="en-US" sz="3000" dirty="0">
              <a:latin typeface="BentonSans Regular" panose="02000504020000020004"/>
            </a:endParaRPr>
          </a:p>
          <a:p>
            <a:r>
              <a:rPr lang="en-US" sz="3000" dirty="0">
                <a:latin typeface="BentonSans Regular" panose="02000504020000020004"/>
              </a:rPr>
              <a:t>Willie Miller</a:t>
            </a:r>
          </a:p>
          <a:p>
            <a:r>
              <a:rPr lang="en-US" sz="3000" dirty="0">
                <a:latin typeface="BentonSans Regular" panose="02000504020000020004"/>
                <a:hlinkClick r:id="rId2"/>
              </a:rPr>
              <a:t>wmmiller@iupui.edu</a:t>
            </a:r>
            <a:r>
              <a:rPr lang="en-US" sz="3000" dirty="0">
                <a:latin typeface="BentonSans Regular" panose="02000504020000020004"/>
              </a:rPr>
              <a:t> </a:t>
            </a:r>
          </a:p>
          <a:p>
            <a:endParaRPr lang="en-US" sz="3000" dirty="0">
              <a:latin typeface="BentonSans Regular" panose="02000504020000020004"/>
            </a:endParaRPr>
          </a:p>
          <a:p>
            <a:r>
              <a:rPr lang="en-US" sz="3000" dirty="0">
                <a:latin typeface="BentonSans Regular" panose="02000504020000020004"/>
              </a:rPr>
              <a:t>Rachel Applegate</a:t>
            </a:r>
          </a:p>
          <a:p>
            <a:r>
              <a:rPr lang="en-US" sz="3000" dirty="0">
                <a:latin typeface="BentonSans Regular" panose="02000504020000020004"/>
                <a:hlinkClick r:id="rId3"/>
              </a:rPr>
              <a:t>rapplega@iupui.edu</a:t>
            </a:r>
            <a:r>
              <a:rPr lang="en-US" sz="3000" dirty="0">
                <a:latin typeface="BentonSans Regular" panose="02000504020000020004"/>
              </a:rPr>
              <a:t> </a:t>
            </a:r>
          </a:p>
          <a:p>
            <a:endParaRPr lang="en-US" sz="3000" dirty="0">
              <a:latin typeface="BentonSans Regular" panose="02000504020000020004"/>
            </a:endParaRPr>
          </a:p>
        </p:txBody>
      </p:sp>
    </p:spTree>
    <p:extLst>
      <p:ext uri="{BB962C8B-B14F-4D97-AF65-F5344CB8AC3E}">
        <p14:creationId xmlns:p14="http://schemas.microsoft.com/office/powerpoint/2010/main" val="3744847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0026" y="562644"/>
            <a:ext cx="8004391" cy="638906"/>
          </a:xfrm>
        </p:spPr>
        <p:txBody>
          <a:bodyPr>
            <a:noAutofit/>
          </a:bodyPr>
          <a:lstStyle/>
          <a:p>
            <a:r>
              <a:rPr lang="en-US" dirty="0">
                <a:latin typeface="BentonSans Regular" panose="02000504020000020004" pitchFamily="2" charset="0"/>
              </a:rPr>
              <a:t>Agenda</a:t>
            </a:r>
          </a:p>
        </p:txBody>
      </p:sp>
      <p:sp>
        <p:nvSpPr>
          <p:cNvPr id="3" name="Subtitle 2"/>
          <p:cNvSpPr>
            <a:spLocks noGrp="1"/>
          </p:cNvSpPr>
          <p:nvPr>
            <p:ph type="subTitle" idx="1"/>
          </p:nvPr>
        </p:nvSpPr>
        <p:spPr>
          <a:xfrm>
            <a:off x="530026" y="1651001"/>
            <a:ext cx="8004391" cy="4444999"/>
          </a:xfrm>
        </p:spPr>
        <p:txBody>
          <a:bodyPr>
            <a:normAutofit/>
          </a:bodyPr>
          <a:lstStyle/>
          <a:p>
            <a:pPr marL="0" lvl="0" indent="0">
              <a:buClr>
                <a:prstClr val="black">
                  <a:lumMod val="50000"/>
                  <a:lumOff val="50000"/>
                </a:prstClr>
              </a:buClr>
              <a:buNone/>
            </a:pPr>
            <a:r>
              <a:rPr lang="en-US" sz="2000" dirty="0">
                <a:solidFill>
                  <a:prstClr val="white"/>
                </a:solidFill>
                <a:latin typeface="BentonSans Regular" panose="02000504020000020004" pitchFamily="2" charset="0"/>
              </a:rPr>
              <a:t>Part I:  Key steps</a:t>
            </a:r>
          </a:p>
          <a:p>
            <a:pPr marL="0" lvl="0" indent="0">
              <a:buClr>
                <a:prstClr val="black">
                  <a:lumMod val="50000"/>
                  <a:lumOff val="50000"/>
                </a:prstClr>
              </a:buClr>
              <a:buNone/>
            </a:pPr>
            <a:endParaRPr lang="en-US" sz="2000" dirty="0">
              <a:solidFill>
                <a:prstClr val="white"/>
              </a:solidFill>
              <a:latin typeface="BentonSans Regular" panose="02000504020000020004" pitchFamily="2" charset="0"/>
            </a:endParaRPr>
          </a:p>
          <a:p>
            <a:pPr marL="0" lvl="0" indent="0">
              <a:buClr>
                <a:prstClr val="black">
                  <a:lumMod val="50000"/>
                  <a:lumOff val="50000"/>
                </a:prstClr>
              </a:buClr>
              <a:buNone/>
            </a:pPr>
            <a:r>
              <a:rPr lang="en-US" sz="2000" dirty="0">
                <a:solidFill>
                  <a:prstClr val="white"/>
                </a:solidFill>
                <a:latin typeface="BentonSans Regular" panose="02000504020000020004" pitchFamily="2" charset="0"/>
              </a:rPr>
              <a:t>Part II:  Structure of a Candidate Statement</a:t>
            </a:r>
          </a:p>
          <a:p>
            <a:pPr marL="0" lvl="0" indent="0">
              <a:buClr>
                <a:prstClr val="black">
                  <a:lumMod val="50000"/>
                  <a:lumOff val="50000"/>
                </a:prstClr>
              </a:buClr>
              <a:buNone/>
            </a:pPr>
            <a:r>
              <a:rPr lang="en-US" sz="2000" dirty="0">
                <a:solidFill>
                  <a:prstClr val="white"/>
                </a:solidFill>
                <a:latin typeface="BentonSans Regular" panose="02000504020000020004" pitchFamily="2" charset="0"/>
              </a:rPr>
              <a:t>	</a:t>
            </a:r>
          </a:p>
          <a:p>
            <a:pPr marL="0" lvl="0" indent="0">
              <a:buClr>
                <a:prstClr val="black">
                  <a:lumMod val="50000"/>
                  <a:lumOff val="50000"/>
                </a:prstClr>
              </a:buClr>
              <a:buNone/>
            </a:pPr>
            <a:r>
              <a:rPr lang="en-US" sz="2000" dirty="0">
                <a:solidFill>
                  <a:prstClr val="white"/>
                </a:solidFill>
                <a:latin typeface="BentonSans Regular" panose="02000504020000020004" pitchFamily="2" charset="0"/>
              </a:rPr>
              <a:t>Part III: Special areas of emphasis</a:t>
            </a:r>
          </a:p>
          <a:p>
            <a:pPr marL="0" lvl="0" indent="0">
              <a:buClr>
                <a:prstClr val="black">
                  <a:lumMod val="50000"/>
                  <a:lumOff val="50000"/>
                </a:prstClr>
              </a:buClr>
              <a:buNone/>
            </a:pPr>
            <a:endParaRPr lang="en-US" sz="2000" dirty="0">
              <a:solidFill>
                <a:prstClr val="white"/>
              </a:solidFill>
              <a:latin typeface="BentonSans Regular" panose="02000504020000020004" pitchFamily="2" charset="0"/>
            </a:endParaRPr>
          </a:p>
          <a:p>
            <a:pPr marL="0" lvl="0" indent="0">
              <a:buClr>
                <a:prstClr val="black">
                  <a:lumMod val="50000"/>
                  <a:lumOff val="50000"/>
                </a:prstClr>
              </a:buClr>
              <a:buNone/>
            </a:pPr>
            <a:r>
              <a:rPr lang="en-US" sz="2000" dirty="0">
                <a:solidFill>
                  <a:prstClr val="white"/>
                </a:solidFill>
                <a:latin typeface="BentonSans Regular" panose="02000504020000020004" pitchFamily="2" charset="0"/>
              </a:rPr>
              <a:t>Part IV: Style notes</a:t>
            </a:r>
            <a:endParaRPr lang="en-US" sz="2200" dirty="0">
              <a:solidFill>
                <a:prstClr val="white"/>
              </a:solidFill>
              <a:latin typeface="BentonSans Regular" panose="02000504020000020004" pitchFamily="2" charset="0"/>
            </a:endParaRPr>
          </a:p>
          <a:p>
            <a:pPr marL="0" lvl="0" indent="0">
              <a:buClr>
                <a:prstClr val="black">
                  <a:lumMod val="50000"/>
                  <a:lumOff val="50000"/>
                </a:prstClr>
              </a:buClr>
              <a:buNone/>
            </a:pPr>
            <a:endParaRPr lang="en-US" dirty="0">
              <a:solidFill>
                <a:prstClr val="white"/>
              </a:solidFill>
              <a:latin typeface="BentonSans Regular" panose="02000504020000020004" pitchFamily="2" charset="0"/>
            </a:endParaRPr>
          </a:p>
        </p:txBody>
      </p:sp>
    </p:spTree>
    <p:extLst>
      <p:ext uri="{BB962C8B-B14F-4D97-AF65-F5344CB8AC3E}">
        <p14:creationId xmlns:p14="http://schemas.microsoft.com/office/powerpoint/2010/main" val="2809863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1068075-5760-244A-9E93-72D26C66FFAD}"/>
              </a:ext>
            </a:extLst>
          </p:cNvPr>
          <p:cNvSpPr>
            <a:spLocks noGrp="1"/>
          </p:cNvSpPr>
          <p:nvPr>
            <p:ph type="ctrTitle"/>
          </p:nvPr>
        </p:nvSpPr>
        <p:spPr/>
        <p:txBody>
          <a:bodyPr>
            <a:normAutofit/>
          </a:bodyPr>
          <a:lstStyle/>
          <a:p>
            <a:r>
              <a:rPr lang="en-US" dirty="0"/>
              <a:t>Key Steps</a:t>
            </a:r>
          </a:p>
        </p:txBody>
      </p:sp>
      <p:sp>
        <p:nvSpPr>
          <p:cNvPr id="2" name="Text Placeholder 1">
            <a:extLst>
              <a:ext uri="{FF2B5EF4-FFF2-40B4-BE49-F238E27FC236}">
                <a16:creationId xmlns:a16="http://schemas.microsoft.com/office/drawing/2014/main" id="{8B56C9FA-F22D-1CA5-40C6-062A463E4F53}"/>
              </a:ext>
            </a:extLst>
          </p:cNvPr>
          <p:cNvSpPr>
            <a:spLocks noGrp="1"/>
          </p:cNvSpPr>
          <p:nvPr>
            <p:ph type="body" sz="quarter" idx="10"/>
          </p:nvPr>
        </p:nvSpPr>
        <p:spPr/>
        <p:txBody>
          <a:bodyPr/>
          <a:lstStyle/>
          <a:p>
            <a:endParaRPr lang="en-US"/>
          </a:p>
        </p:txBody>
      </p:sp>
      <p:sp>
        <p:nvSpPr>
          <p:cNvPr id="5" name="Content Placeholder 4">
            <a:extLst>
              <a:ext uri="{FF2B5EF4-FFF2-40B4-BE49-F238E27FC236}">
                <a16:creationId xmlns:a16="http://schemas.microsoft.com/office/drawing/2014/main" id="{77A2F3D9-8E75-1248-9739-C744D2695172}"/>
              </a:ext>
            </a:extLst>
          </p:cNvPr>
          <p:cNvSpPr>
            <a:spLocks noGrp="1"/>
          </p:cNvSpPr>
          <p:nvPr>
            <p:ph idx="1"/>
          </p:nvPr>
        </p:nvSpPr>
        <p:spPr/>
        <p:txBody>
          <a:bodyPr>
            <a:normAutofit lnSpcReduction="10000"/>
          </a:bodyPr>
          <a:lstStyle/>
          <a:p>
            <a:pPr>
              <a:lnSpc>
                <a:spcPct val="200000"/>
              </a:lnSpc>
            </a:pPr>
            <a:r>
              <a:rPr lang="en-US" dirty="0"/>
              <a:t>Step 1:  Questions to ask yourself to begin with</a:t>
            </a:r>
          </a:p>
          <a:p>
            <a:pPr>
              <a:lnSpc>
                <a:spcPct val="200000"/>
              </a:lnSpc>
            </a:pPr>
            <a:r>
              <a:rPr lang="en-US" dirty="0"/>
              <a:t>Step 2 Writing</a:t>
            </a:r>
          </a:p>
          <a:p>
            <a:pPr marL="800100" lvl="1" indent="-342900">
              <a:lnSpc>
                <a:spcPct val="200000"/>
              </a:lnSpc>
              <a:buFont typeface="+mj-lt"/>
              <a:buAutoNum type="alphaLcParenR"/>
            </a:pPr>
            <a:r>
              <a:rPr lang="en-US" dirty="0"/>
              <a:t>Outline (main sections)</a:t>
            </a:r>
          </a:p>
          <a:p>
            <a:pPr marL="800100" lvl="1" indent="-342900">
              <a:lnSpc>
                <a:spcPct val="200000"/>
              </a:lnSpc>
              <a:buFont typeface="+mj-lt"/>
              <a:buAutoNum type="alphaLcParenR"/>
            </a:pPr>
            <a:r>
              <a:rPr lang="en-US" dirty="0"/>
              <a:t>Just write (your life themes)</a:t>
            </a:r>
          </a:p>
          <a:p>
            <a:pPr marL="800100" lvl="1" indent="-342900">
              <a:lnSpc>
                <a:spcPct val="200000"/>
              </a:lnSpc>
              <a:buFont typeface="+mj-lt"/>
              <a:buAutoNum type="alphaLcParenR"/>
            </a:pPr>
            <a:r>
              <a:rPr lang="en-US" dirty="0"/>
              <a:t>Get AI to help</a:t>
            </a:r>
          </a:p>
          <a:p>
            <a:pPr>
              <a:lnSpc>
                <a:spcPct val="200000"/>
              </a:lnSpc>
            </a:pPr>
            <a:r>
              <a:rPr lang="en-US" dirty="0"/>
              <a:t>Step 3:  Review (get others to help)</a:t>
            </a:r>
          </a:p>
          <a:p>
            <a:pPr>
              <a:lnSpc>
                <a:spcPct val="200000"/>
              </a:lnSpc>
            </a:pPr>
            <a:r>
              <a:rPr lang="en-US" dirty="0"/>
              <a:t>Step 4:  Completeness</a:t>
            </a:r>
          </a:p>
          <a:p>
            <a:pPr>
              <a:lnSpc>
                <a:spcPct val="200000"/>
              </a:lnSpc>
            </a:pPr>
            <a:r>
              <a:rPr lang="en-US" dirty="0"/>
              <a:t>Step 5:  Polish</a:t>
            </a:r>
          </a:p>
        </p:txBody>
      </p:sp>
    </p:spTree>
    <p:extLst>
      <p:ext uri="{BB962C8B-B14F-4D97-AF65-F5344CB8AC3E}">
        <p14:creationId xmlns:p14="http://schemas.microsoft.com/office/powerpoint/2010/main" val="2421658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1068075-5760-244A-9E93-72D26C66FFAD}"/>
              </a:ext>
            </a:extLst>
          </p:cNvPr>
          <p:cNvSpPr>
            <a:spLocks noGrp="1"/>
          </p:cNvSpPr>
          <p:nvPr>
            <p:ph type="ctrTitle"/>
          </p:nvPr>
        </p:nvSpPr>
        <p:spPr/>
        <p:txBody>
          <a:bodyPr>
            <a:normAutofit fontScale="90000"/>
          </a:bodyPr>
          <a:lstStyle/>
          <a:p>
            <a:r>
              <a:rPr lang="en-US" dirty="0"/>
              <a:t>Step 1:  Questions to ask yourself to begin with</a:t>
            </a:r>
          </a:p>
        </p:txBody>
      </p:sp>
      <p:sp>
        <p:nvSpPr>
          <p:cNvPr id="2" name="Text Placeholder 1">
            <a:extLst>
              <a:ext uri="{FF2B5EF4-FFF2-40B4-BE49-F238E27FC236}">
                <a16:creationId xmlns:a16="http://schemas.microsoft.com/office/drawing/2014/main" id="{D530BA91-4987-DF8E-B47C-D87343E7BDCC}"/>
              </a:ext>
            </a:extLst>
          </p:cNvPr>
          <p:cNvSpPr>
            <a:spLocks noGrp="1"/>
          </p:cNvSpPr>
          <p:nvPr>
            <p:ph type="body" sz="quarter" idx="10"/>
          </p:nvPr>
        </p:nvSpPr>
        <p:spPr/>
        <p:txBody>
          <a:bodyPr/>
          <a:lstStyle/>
          <a:p>
            <a:endParaRPr lang="en-US"/>
          </a:p>
        </p:txBody>
      </p:sp>
      <p:sp>
        <p:nvSpPr>
          <p:cNvPr id="5" name="Content Placeholder 4">
            <a:extLst>
              <a:ext uri="{FF2B5EF4-FFF2-40B4-BE49-F238E27FC236}">
                <a16:creationId xmlns:a16="http://schemas.microsoft.com/office/drawing/2014/main" id="{77A2F3D9-8E75-1248-9739-C744D2695172}"/>
              </a:ext>
            </a:extLst>
          </p:cNvPr>
          <p:cNvSpPr>
            <a:spLocks noGrp="1"/>
          </p:cNvSpPr>
          <p:nvPr>
            <p:ph idx="1"/>
          </p:nvPr>
        </p:nvSpPr>
        <p:spPr/>
        <p:txBody>
          <a:bodyPr>
            <a:normAutofit/>
          </a:bodyPr>
          <a:lstStyle/>
          <a:p>
            <a:pPr>
              <a:lnSpc>
                <a:spcPct val="150000"/>
              </a:lnSpc>
            </a:pPr>
            <a:r>
              <a:rPr lang="en-US" dirty="0"/>
              <a:t>Why do I do what I do?</a:t>
            </a:r>
          </a:p>
          <a:p>
            <a:pPr>
              <a:lnSpc>
                <a:spcPct val="150000"/>
              </a:lnSpc>
            </a:pPr>
            <a:r>
              <a:rPr lang="en-US" dirty="0"/>
              <a:t>How do I do what I do?</a:t>
            </a:r>
          </a:p>
          <a:p>
            <a:pPr>
              <a:lnSpc>
                <a:spcPct val="150000"/>
              </a:lnSpc>
            </a:pPr>
            <a:r>
              <a:rPr lang="en-US" dirty="0"/>
              <a:t>What are some concrete things I can point to that show </a:t>
            </a:r>
            <a:r>
              <a:rPr lang="en-US" b="1" dirty="0"/>
              <a:t>what </a:t>
            </a:r>
            <a:r>
              <a:rPr lang="en-US" dirty="0"/>
              <a:t>I do?</a:t>
            </a:r>
          </a:p>
          <a:p>
            <a:pPr lvl="1">
              <a:lnSpc>
                <a:spcPct val="150000"/>
              </a:lnSpc>
            </a:pPr>
            <a:r>
              <a:rPr lang="en-US" dirty="0"/>
              <a:t>What are my </a:t>
            </a:r>
            <a:r>
              <a:rPr lang="en-US" b="1" dirty="0"/>
              <a:t>signature accomplishments?</a:t>
            </a:r>
            <a:endParaRPr lang="en-US" dirty="0"/>
          </a:p>
          <a:p>
            <a:pPr>
              <a:lnSpc>
                <a:spcPct val="150000"/>
              </a:lnSpc>
            </a:pPr>
            <a:r>
              <a:rPr lang="en-US" dirty="0"/>
              <a:t>Can I group my CV into themes?  (not necessarily ALL of it.)</a:t>
            </a:r>
          </a:p>
          <a:p>
            <a:pPr marL="457200" lvl="1" indent="0">
              <a:buNone/>
            </a:pPr>
            <a:endParaRPr lang="en-US" dirty="0"/>
          </a:p>
          <a:p>
            <a:pPr marL="457200" lvl="1" indent="0">
              <a:buNone/>
            </a:pPr>
            <a:endParaRPr lang="en-US" dirty="0"/>
          </a:p>
          <a:p>
            <a:pPr marL="457200" lvl="1" indent="0">
              <a:buNone/>
            </a:pPr>
            <a:endParaRPr lang="en-US" dirty="0"/>
          </a:p>
          <a:p>
            <a:pPr marL="457200" lvl="1" indent="0" algn="r">
              <a:buNone/>
            </a:pPr>
            <a:r>
              <a:rPr lang="en-US" dirty="0"/>
              <a:t>How do I explain myself to non-academics?</a:t>
            </a:r>
          </a:p>
          <a:p>
            <a:pPr marL="457200" lvl="1" indent="0" algn="r">
              <a:buNone/>
            </a:pPr>
            <a:r>
              <a:rPr lang="en-US" dirty="0"/>
              <a:t>How do I introduce myself at conferences?</a:t>
            </a:r>
          </a:p>
          <a:p>
            <a:pPr marL="457200" lvl="1" indent="0" algn="r">
              <a:buNone/>
            </a:pPr>
            <a:r>
              <a:rPr lang="en-US" dirty="0"/>
              <a:t>What motivates me?</a:t>
            </a:r>
          </a:p>
          <a:p>
            <a:pPr marL="457200" lvl="1" indent="0" algn="r">
              <a:buNone/>
            </a:pPr>
            <a:endParaRPr lang="en-US" dirty="0"/>
          </a:p>
          <a:p>
            <a:pPr marL="457200" lvl="1" indent="0" algn="r">
              <a:buNone/>
            </a:pPr>
            <a:r>
              <a:rPr lang="en-US" i="1" dirty="0"/>
              <a:t>How is this reflected in the items on my CV?</a:t>
            </a:r>
          </a:p>
        </p:txBody>
      </p:sp>
    </p:spTree>
    <p:extLst>
      <p:ext uri="{BB962C8B-B14F-4D97-AF65-F5344CB8AC3E}">
        <p14:creationId xmlns:p14="http://schemas.microsoft.com/office/powerpoint/2010/main" val="280983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1068075-5760-244A-9E93-72D26C66FFAD}"/>
              </a:ext>
            </a:extLst>
          </p:cNvPr>
          <p:cNvSpPr>
            <a:spLocks noGrp="1"/>
          </p:cNvSpPr>
          <p:nvPr>
            <p:ph type="ctrTitle"/>
          </p:nvPr>
        </p:nvSpPr>
        <p:spPr/>
        <p:txBody>
          <a:bodyPr>
            <a:normAutofit/>
          </a:bodyPr>
          <a:lstStyle/>
          <a:p>
            <a:r>
              <a:rPr lang="en-US" dirty="0"/>
              <a:t>Step 2a:  Design an Outline </a:t>
            </a:r>
          </a:p>
        </p:txBody>
      </p:sp>
      <p:sp>
        <p:nvSpPr>
          <p:cNvPr id="2" name="Text Placeholder 1">
            <a:extLst>
              <a:ext uri="{FF2B5EF4-FFF2-40B4-BE49-F238E27FC236}">
                <a16:creationId xmlns:a16="http://schemas.microsoft.com/office/drawing/2014/main" id="{B37B183B-47DE-9470-40FD-D4D4B492FFD6}"/>
              </a:ext>
            </a:extLst>
          </p:cNvPr>
          <p:cNvSpPr>
            <a:spLocks noGrp="1"/>
          </p:cNvSpPr>
          <p:nvPr>
            <p:ph type="body" sz="quarter" idx="10"/>
          </p:nvPr>
        </p:nvSpPr>
        <p:spPr/>
        <p:txBody>
          <a:bodyPr/>
          <a:lstStyle/>
          <a:p>
            <a:r>
              <a:rPr lang="en-US" dirty="0"/>
              <a:t>Step 2: Writing</a:t>
            </a:r>
          </a:p>
        </p:txBody>
      </p:sp>
      <p:sp>
        <p:nvSpPr>
          <p:cNvPr id="5" name="Content Placeholder 4">
            <a:extLst>
              <a:ext uri="{FF2B5EF4-FFF2-40B4-BE49-F238E27FC236}">
                <a16:creationId xmlns:a16="http://schemas.microsoft.com/office/drawing/2014/main" id="{77A2F3D9-8E75-1248-9739-C744D2695172}"/>
              </a:ext>
            </a:extLst>
          </p:cNvPr>
          <p:cNvSpPr>
            <a:spLocks noGrp="1"/>
          </p:cNvSpPr>
          <p:nvPr>
            <p:ph idx="1"/>
          </p:nvPr>
        </p:nvSpPr>
        <p:spPr/>
        <p:txBody>
          <a:bodyPr>
            <a:normAutofit/>
          </a:bodyPr>
          <a:lstStyle/>
          <a:p>
            <a:pPr>
              <a:lnSpc>
                <a:spcPct val="150000"/>
              </a:lnSpc>
            </a:pPr>
            <a:r>
              <a:rPr lang="en-US" dirty="0"/>
              <a:t>Use Candidate Statement Template</a:t>
            </a:r>
          </a:p>
          <a:p>
            <a:pPr>
              <a:lnSpc>
                <a:spcPct val="150000"/>
              </a:lnSpc>
            </a:pPr>
            <a:r>
              <a:rPr lang="en-US" dirty="0"/>
              <a:t>Adjust for your:</a:t>
            </a:r>
          </a:p>
          <a:p>
            <a:pPr lvl="1">
              <a:lnSpc>
                <a:spcPct val="150000"/>
              </a:lnSpc>
            </a:pPr>
            <a:r>
              <a:rPr lang="en-US" dirty="0"/>
              <a:t>Faculty type (tenure track, clinical, lecturer, research, librarian)</a:t>
            </a:r>
          </a:p>
          <a:p>
            <a:pPr lvl="1">
              <a:lnSpc>
                <a:spcPct val="150000"/>
              </a:lnSpc>
            </a:pPr>
            <a:r>
              <a:rPr lang="en-US" dirty="0"/>
              <a:t>Rank sought (associate, full; senior/teaching professor)</a:t>
            </a:r>
          </a:p>
          <a:p>
            <a:pPr>
              <a:lnSpc>
                <a:spcPct val="150000"/>
              </a:lnSpc>
            </a:pPr>
            <a:r>
              <a:rPr lang="en-US" dirty="0"/>
              <a:t>Within your main area of excellence, identify:</a:t>
            </a:r>
          </a:p>
          <a:p>
            <a:pPr lvl="1">
              <a:lnSpc>
                <a:spcPct val="150000"/>
              </a:lnSpc>
            </a:pPr>
            <a:r>
              <a:rPr lang="en-US" dirty="0"/>
              <a:t>Key themes</a:t>
            </a:r>
          </a:p>
          <a:p>
            <a:pPr lvl="1">
              <a:lnSpc>
                <a:spcPct val="150000"/>
              </a:lnSpc>
            </a:pPr>
            <a:r>
              <a:rPr lang="en-US" dirty="0"/>
              <a:t>Pieces of evidence (CV entries and other documentation)</a:t>
            </a:r>
          </a:p>
          <a:p>
            <a:pPr>
              <a:lnSpc>
                <a:spcPct val="150000"/>
              </a:lnSpc>
            </a:pPr>
            <a:r>
              <a:rPr lang="en-US" dirty="0"/>
              <a:t>Summarize:  </a:t>
            </a:r>
          </a:p>
          <a:p>
            <a:pPr lvl="1">
              <a:lnSpc>
                <a:spcPct val="150000"/>
              </a:lnSpc>
            </a:pPr>
            <a:r>
              <a:rPr lang="en-US" dirty="0"/>
              <a:t>You have met the overall criteria</a:t>
            </a:r>
          </a:p>
          <a:p>
            <a:pPr lvl="1">
              <a:lnSpc>
                <a:spcPct val="150000"/>
              </a:lnSpc>
            </a:pPr>
            <a:r>
              <a:rPr lang="en-US" dirty="0"/>
              <a:t>You have a future</a:t>
            </a:r>
          </a:p>
        </p:txBody>
      </p:sp>
    </p:spTree>
    <p:extLst>
      <p:ext uri="{BB962C8B-B14F-4D97-AF65-F5344CB8AC3E}">
        <p14:creationId xmlns:p14="http://schemas.microsoft.com/office/powerpoint/2010/main" val="26567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1068075-5760-244A-9E93-72D26C66FFAD}"/>
              </a:ext>
            </a:extLst>
          </p:cNvPr>
          <p:cNvSpPr>
            <a:spLocks noGrp="1"/>
          </p:cNvSpPr>
          <p:nvPr>
            <p:ph type="ctrTitle"/>
          </p:nvPr>
        </p:nvSpPr>
        <p:spPr/>
        <p:txBody>
          <a:bodyPr>
            <a:normAutofit/>
          </a:bodyPr>
          <a:lstStyle/>
          <a:p>
            <a:r>
              <a:rPr lang="en-US" dirty="0"/>
              <a:t>Step 2b:  Just Write</a:t>
            </a:r>
          </a:p>
        </p:txBody>
      </p:sp>
      <p:sp>
        <p:nvSpPr>
          <p:cNvPr id="2" name="Text Placeholder 1">
            <a:extLst>
              <a:ext uri="{FF2B5EF4-FFF2-40B4-BE49-F238E27FC236}">
                <a16:creationId xmlns:a16="http://schemas.microsoft.com/office/drawing/2014/main" id="{31C49D11-C0A4-CCCE-325F-CBBD5A947E8A}"/>
              </a:ext>
            </a:extLst>
          </p:cNvPr>
          <p:cNvSpPr>
            <a:spLocks noGrp="1"/>
          </p:cNvSpPr>
          <p:nvPr>
            <p:ph type="body" sz="quarter" idx="10"/>
          </p:nvPr>
        </p:nvSpPr>
        <p:spPr/>
        <p:txBody>
          <a:bodyPr/>
          <a:lstStyle/>
          <a:p>
            <a:r>
              <a:rPr lang="en-US" dirty="0"/>
              <a:t>Step 2: Writing</a:t>
            </a:r>
          </a:p>
        </p:txBody>
      </p:sp>
      <p:sp>
        <p:nvSpPr>
          <p:cNvPr id="5" name="Content Placeholder 4">
            <a:extLst>
              <a:ext uri="{FF2B5EF4-FFF2-40B4-BE49-F238E27FC236}">
                <a16:creationId xmlns:a16="http://schemas.microsoft.com/office/drawing/2014/main" id="{77A2F3D9-8E75-1248-9739-C744D2695172}"/>
              </a:ext>
            </a:extLst>
          </p:cNvPr>
          <p:cNvSpPr>
            <a:spLocks noGrp="1"/>
          </p:cNvSpPr>
          <p:nvPr>
            <p:ph idx="1"/>
          </p:nvPr>
        </p:nvSpPr>
        <p:spPr/>
        <p:txBody>
          <a:bodyPr>
            <a:normAutofit/>
          </a:bodyPr>
          <a:lstStyle/>
          <a:p>
            <a:pPr>
              <a:lnSpc>
                <a:spcPct val="150000"/>
              </a:lnSpc>
            </a:pPr>
            <a:r>
              <a:rPr lang="en-US" dirty="0"/>
              <a:t>I am ….</a:t>
            </a:r>
          </a:p>
          <a:p>
            <a:pPr>
              <a:lnSpc>
                <a:spcPct val="150000"/>
              </a:lnSpc>
            </a:pPr>
            <a:r>
              <a:rPr lang="en-US" dirty="0"/>
              <a:t>I do this….</a:t>
            </a:r>
          </a:p>
          <a:p>
            <a:pPr>
              <a:lnSpc>
                <a:spcPct val="150000"/>
              </a:lnSpc>
            </a:pPr>
            <a:r>
              <a:rPr lang="en-US" dirty="0"/>
              <a:t>Because I ….</a:t>
            </a:r>
          </a:p>
          <a:p>
            <a:pPr>
              <a:lnSpc>
                <a:spcPct val="150000"/>
              </a:lnSpc>
            </a:pPr>
            <a:r>
              <a:rPr lang="en-US" dirty="0"/>
              <a:t>Now that you know (I have told you) Z, X, and Y, you will agree I meet the criteria</a:t>
            </a:r>
          </a:p>
        </p:txBody>
      </p:sp>
    </p:spTree>
    <p:extLst>
      <p:ext uri="{BB962C8B-B14F-4D97-AF65-F5344CB8AC3E}">
        <p14:creationId xmlns:p14="http://schemas.microsoft.com/office/powerpoint/2010/main" val="208708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1068075-5760-244A-9E93-72D26C66FFAD}"/>
              </a:ext>
            </a:extLst>
          </p:cNvPr>
          <p:cNvSpPr>
            <a:spLocks noGrp="1"/>
          </p:cNvSpPr>
          <p:nvPr>
            <p:ph type="ctrTitle"/>
          </p:nvPr>
        </p:nvSpPr>
        <p:spPr/>
        <p:txBody>
          <a:bodyPr>
            <a:normAutofit/>
          </a:bodyPr>
          <a:lstStyle/>
          <a:p>
            <a:r>
              <a:rPr lang="en-US" dirty="0"/>
              <a:t>Step 2c:  Get AI to help</a:t>
            </a:r>
          </a:p>
        </p:txBody>
      </p:sp>
      <p:sp>
        <p:nvSpPr>
          <p:cNvPr id="2" name="Text Placeholder 1">
            <a:extLst>
              <a:ext uri="{FF2B5EF4-FFF2-40B4-BE49-F238E27FC236}">
                <a16:creationId xmlns:a16="http://schemas.microsoft.com/office/drawing/2014/main" id="{31C49D11-C0A4-CCCE-325F-CBBD5A947E8A}"/>
              </a:ext>
            </a:extLst>
          </p:cNvPr>
          <p:cNvSpPr>
            <a:spLocks noGrp="1"/>
          </p:cNvSpPr>
          <p:nvPr>
            <p:ph type="body" sz="quarter" idx="10"/>
          </p:nvPr>
        </p:nvSpPr>
        <p:spPr/>
        <p:txBody>
          <a:bodyPr/>
          <a:lstStyle/>
          <a:p>
            <a:r>
              <a:rPr lang="en-US" dirty="0"/>
              <a:t>Step 2: Writing</a:t>
            </a:r>
          </a:p>
        </p:txBody>
      </p:sp>
      <p:sp>
        <p:nvSpPr>
          <p:cNvPr id="5" name="Content Placeholder 4">
            <a:extLst>
              <a:ext uri="{FF2B5EF4-FFF2-40B4-BE49-F238E27FC236}">
                <a16:creationId xmlns:a16="http://schemas.microsoft.com/office/drawing/2014/main" id="{77A2F3D9-8E75-1248-9739-C744D2695172}"/>
              </a:ext>
            </a:extLst>
          </p:cNvPr>
          <p:cNvSpPr>
            <a:spLocks noGrp="1"/>
          </p:cNvSpPr>
          <p:nvPr>
            <p:ph idx="1"/>
          </p:nvPr>
        </p:nvSpPr>
        <p:spPr/>
        <p:txBody>
          <a:bodyPr>
            <a:normAutofit lnSpcReduction="10000"/>
          </a:bodyPr>
          <a:lstStyle/>
          <a:p>
            <a:pPr marL="0" indent="0">
              <a:lnSpc>
                <a:spcPct val="150000"/>
              </a:lnSpc>
              <a:buNone/>
            </a:pPr>
            <a:r>
              <a:rPr lang="en-US" dirty="0"/>
              <a:t>There are many AI-enabled tools that can help you to consider how you might present your work.</a:t>
            </a:r>
          </a:p>
          <a:p>
            <a:pPr>
              <a:lnSpc>
                <a:spcPct val="150000"/>
              </a:lnSpc>
            </a:pPr>
            <a:r>
              <a:rPr lang="en-US" dirty="0"/>
              <a:t>Ask an AI tool like Chat GPT: Write a candidate statement for someone in your field going for promotion to your next rank.</a:t>
            </a:r>
          </a:p>
          <a:p>
            <a:pPr>
              <a:lnSpc>
                <a:spcPct val="150000"/>
              </a:lnSpc>
            </a:pPr>
            <a:r>
              <a:rPr lang="en-US" dirty="0"/>
              <a:t>Review how the tool framed a case and consider how you may </a:t>
            </a:r>
            <a:r>
              <a:rPr lang="en-US" b="1" dirty="0"/>
              <a:t>emulate </a:t>
            </a:r>
            <a:r>
              <a:rPr lang="en-US" dirty="0"/>
              <a:t>elements of that framing for your own statement.</a:t>
            </a:r>
          </a:p>
          <a:p>
            <a:pPr marL="0" indent="0">
              <a:lnSpc>
                <a:spcPct val="150000"/>
              </a:lnSpc>
              <a:buNone/>
            </a:pPr>
            <a:endParaRPr lang="en-US" dirty="0"/>
          </a:p>
          <a:p>
            <a:pPr marL="0" indent="0">
              <a:lnSpc>
                <a:spcPct val="150000"/>
              </a:lnSpc>
              <a:buNone/>
            </a:pPr>
            <a:r>
              <a:rPr lang="en-US" dirty="0"/>
              <a:t>Important Note: An AI tool does not know the specifics of your career or the dept/school/campus criteria. As a result, an completely AI-generated candidate statement will not be sufficient for your dossier.</a:t>
            </a:r>
          </a:p>
        </p:txBody>
      </p:sp>
    </p:spTree>
    <p:extLst>
      <p:ext uri="{BB962C8B-B14F-4D97-AF65-F5344CB8AC3E}">
        <p14:creationId xmlns:p14="http://schemas.microsoft.com/office/powerpoint/2010/main" val="2808499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81C28-082B-FA4D-BFDD-BD8559C67227}"/>
              </a:ext>
            </a:extLst>
          </p:cNvPr>
          <p:cNvSpPr>
            <a:spLocks noGrp="1"/>
          </p:cNvSpPr>
          <p:nvPr>
            <p:ph type="ctrTitle"/>
          </p:nvPr>
        </p:nvSpPr>
        <p:spPr/>
        <p:txBody>
          <a:bodyPr/>
          <a:lstStyle/>
          <a:p>
            <a:r>
              <a:rPr lang="en-US" dirty="0"/>
              <a:t>Step 2:  Writing</a:t>
            </a:r>
          </a:p>
        </p:txBody>
      </p:sp>
      <p:sp>
        <p:nvSpPr>
          <p:cNvPr id="4" name="Text Placeholder 3">
            <a:extLst>
              <a:ext uri="{FF2B5EF4-FFF2-40B4-BE49-F238E27FC236}">
                <a16:creationId xmlns:a16="http://schemas.microsoft.com/office/drawing/2014/main" id="{855477EB-DE69-132A-0076-F3850CEEBFDE}"/>
              </a:ext>
            </a:extLst>
          </p:cNvPr>
          <p:cNvSpPr>
            <a:spLocks noGrp="1"/>
          </p:cNvSpPr>
          <p:nvPr>
            <p:ph type="body" sz="quarter" idx="10"/>
          </p:nvPr>
        </p:nvSpPr>
        <p:spPr/>
        <p:txBody>
          <a:bodyPr/>
          <a:lstStyle/>
          <a:p>
            <a:endParaRPr lang="en-US"/>
          </a:p>
        </p:txBody>
      </p:sp>
      <p:sp>
        <p:nvSpPr>
          <p:cNvPr id="3" name="Content Placeholder 2">
            <a:extLst>
              <a:ext uri="{FF2B5EF4-FFF2-40B4-BE49-F238E27FC236}">
                <a16:creationId xmlns:a16="http://schemas.microsoft.com/office/drawing/2014/main" id="{C408A659-272E-B14C-B9DF-49A0D2CC5DC9}"/>
              </a:ext>
            </a:extLst>
          </p:cNvPr>
          <p:cNvSpPr>
            <a:spLocks noGrp="1"/>
          </p:cNvSpPr>
          <p:nvPr>
            <p:ph idx="1"/>
          </p:nvPr>
        </p:nvSpPr>
        <p:spPr/>
        <p:txBody>
          <a:bodyPr>
            <a:normAutofit/>
          </a:bodyPr>
          <a:lstStyle/>
          <a:p>
            <a:pPr marL="0" indent="0">
              <a:buNone/>
            </a:pPr>
            <a:r>
              <a:rPr lang="en-US" dirty="0"/>
              <a:t>Wow, this is </a:t>
            </a:r>
            <a:r>
              <a:rPr lang="en-US" b="1" dirty="0"/>
              <a:t>too short</a:t>
            </a:r>
            <a:endParaRPr lang="en-US" dirty="0"/>
          </a:p>
          <a:p>
            <a:pPr marL="0" indent="0">
              <a:buNone/>
            </a:pPr>
            <a:r>
              <a:rPr lang="en-US" dirty="0"/>
              <a:t>	Add details, descriptions, and “for examples.”  </a:t>
            </a:r>
          </a:p>
          <a:p>
            <a:pPr marL="0" indent="0">
              <a:buNone/>
            </a:pPr>
            <a:r>
              <a:rPr lang="en-US" dirty="0"/>
              <a:t>	Include not just the ‘what’ but the ‘why’ </a:t>
            </a:r>
          </a:p>
          <a:p>
            <a:pPr marL="0" indent="0">
              <a:buNone/>
            </a:pPr>
            <a:r>
              <a:rPr lang="en-US" dirty="0"/>
              <a:t>	What led up to your </a:t>
            </a:r>
            <a:r>
              <a:rPr lang="en-US" b="1" dirty="0"/>
              <a:t>signature accomplishments?</a:t>
            </a:r>
            <a:endParaRPr lang="en-US" dirty="0"/>
          </a:p>
          <a:p>
            <a:pPr marL="0" indent="0">
              <a:buNone/>
            </a:pPr>
            <a:endParaRPr lang="en-US" dirty="0"/>
          </a:p>
          <a:p>
            <a:pPr marL="0" indent="0">
              <a:buNone/>
            </a:pPr>
            <a:r>
              <a:rPr lang="en-US" dirty="0"/>
              <a:t>Wow, this is </a:t>
            </a:r>
            <a:r>
              <a:rPr lang="en-US" b="1" dirty="0"/>
              <a:t>too long</a:t>
            </a:r>
            <a:endParaRPr lang="en-US" dirty="0"/>
          </a:p>
          <a:p>
            <a:pPr marL="0" indent="0">
              <a:buNone/>
            </a:pPr>
            <a:r>
              <a:rPr lang="en-US" dirty="0"/>
              <a:t>	See where you can condense into summary sentences</a:t>
            </a:r>
          </a:p>
          <a:p>
            <a:pPr marL="0" indent="0">
              <a:buNone/>
            </a:pPr>
            <a:r>
              <a:rPr lang="en-US" dirty="0"/>
              <a:t>	Remove examples [move to the rest of the dossier]</a:t>
            </a:r>
          </a:p>
          <a:p>
            <a:pPr marL="0" indent="0">
              <a:buNone/>
            </a:pPr>
            <a:r>
              <a:rPr lang="en-US" dirty="0"/>
              <a:t>	Keep the focus on </a:t>
            </a:r>
            <a:r>
              <a:rPr lang="en-US" b="1" dirty="0"/>
              <a:t>signature accomplishments</a:t>
            </a:r>
            <a:endParaRPr lang="en-US" dirty="0"/>
          </a:p>
          <a:p>
            <a:pPr marL="0" indent="0">
              <a:buNone/>
            </a:pPr>
            <a:endParaRPr lang="en-US" dirty="0"/>
          </a:p>
          <a:p>
            <a:pPr marL="0" indent="0">
              <a:buNone/>
            </a:pPr>
            <a:r>
              <a:rPr lang="en-US" dirty="0"/>
              <a:t>Make the ‘future plans’ part coherent with the past accomplishments</a:t>
            </a:r>
          </a:p>
        </p:txBody>
      </p:sp>
    </p:spTree>
    <p:extLst>
      <p:ext uri="{BB962C8B-B14F-4D97-AF65-F5344CB8AC3E}">
        <p14:creationId xmlns:p14="http://schemas.microsoft.com/office/powerpoint/2010/main" val="3803796876"/>
      </p:ext>
    </p:extLst>
  </p:cSld>
  <p:clrMapOvr>
    <a:masterClrMapping/>
  </p:clrMapOvr>
</p:sld>
</file>

<file path=ppt/theme/theme1.xml><?xml version="1.0" encoding="utf-8"?>
<a:theme xmlns:a="http://schemas.openxmlformats.org/drawingml/2006/main" name="Main">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A90533"/>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FD94552F53F234C902EEF3BFC2E30BB" ma:contentTypeVersion="11" ma:contentTypeDescription="Create a new document." ma:contentTypeScope="" ma:versionID="73ce0995ff9b374e49e6c9a90e42dcbc">
  <xsd:schema xmlns:xsd="http://www.w3.org/2001/XMLSchema" xmlns:xs="http://www.w3.org/2001/XMLSchema" xmlns:p="http://schemas.microsoft.com/office/2006/metadata/properties" xmlns:ns2="8295cda3-4533-4d6d-b31c-27bd03c4c357" xmlns:ns3="b38fe38b-0d12-4b6a-9b18-677e4630f85e" targetNamespace="http://schemas.microsoft.com/office/2006/metadata/properties" ma:root="true" ma:fieldsID="15a61aa8ea31c716629e4eba09fb4257" ns2:_="" ns3:_="">
    <xsd:import namespace="8295cda3-4533-4d6d-b31c-27bd03c4c357"/>
    <xsd:import namespace="b38fe38b-0d12-4b6a-9b18-677e4630f85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95cda3-4533-4d6d-b31c-27bd03c4c35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38fe38b-0d12-4b6a-9b18-677e4630f85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B6F2769-7194-4217-93D3-3AF3A4742282}">
  <ds:schemaRefs>
    <ds:schemaRef ds:uri="8295cda3-4533-4d6d-b31c-27bd03c4c357"/>
    <ds:schemaRef ds:uri="http://purl.org/dc/elements/1.1/"/>
    <ds:schemaRef ds:uri="b38fe38b-0d12-4b6a-9b18-677e4630f85e"/>
    <ds:schemaRef ds:uri="http://schemas.microsoft.com/office/2006/documentManagement/types"/>
    <ds:schemaRef ds:uri="http://purl.org/dc/terms/"/>
    <ds:schemaRef ds:uri="http://purl.org/dc/dcmitype/"/>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3.xml><?xml version="1.0" encoding="utf-8"?>
<ds:datastoreItem xmlns:ds="http://schemas.openxmlformats.org/officeDocument/2006/customXml" ds:itemID="{44CDD6B2-CDD0-4F0F-B6E8-5BDAEAE90C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95cda3-4533-4d6d-b31c-27bd03c4c357"/>
    <ds:schemaRef ds:uri="b38fe38b-0d12-4b6a-9b18-677e4630f8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IUPUIndianapolis-standard-template</Template>
  <TotalTime>13129</TotalTime>
  <Words>2029</Words>
  <Application>Microsoft Macintosh PowerPoint</Application>
  <PresentationFormat>On-screen Show (4:3)</PresentationFormat>
  <Paragraphs>260</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BentonSans Regular</vt:lpstr>
      <vt:lpstr>Calibri</vt:lpstr>
      <vt:lpstr>Wingdings</vt:lpstr>
      <vt:lpstr>Main</vt:lpstr>
      <vt:lpstr>Candidate Statement: Structure and Preparation</vt:lpstr>
      <vt:lpstr>Rachel Applegate, Assistant Vice Chancellor for Faculty Affairs</vt:lpstr>
      <vt:lpstr>Agenda</vt:lpstr>
      <vt:lpstr>Key Steps</vt:lpstr>
      <vt:lpstr>Step 1:  Questions to ask yourself to begin with</vt:lpstr>
      <vt:lpstr>Step 2a:  Design an Outline </vt:lpstr>
      <vt:lpstr>Step 2b:  Just Write</vt:lpstr>
      <vt:lpstr>Step 2c:  Get AI to help</vt:lpstr>
      <vt:lpstr>Step 2:  Writing</vt:lpstr>
      <vt:lpstr>Step 3:  Review</vt:lpstr>
      <vt:lpstr>Consider a LIFT Mentoring Circle</vt:lpstr>
      <vt:lpstr>Step 4:  Completeness</vt:lpstr>
      <vt:lpstr>Step 5:  Polish</vt:lpstr>
      <vt:lpstr>Part II:  Structure of a Candidate Statement </vt:lpstr>
      <vt:lpstr>Part III:  Special areas of emphasis</vt:lpstr>
      <vt:lpstr>Area of excellence</vt:lpstr>
      <vt:lpstr>Signature items</vt:lpstr>
      <vt:lpstr>Signature items, trajectory, reputation</vt:lpstr>
      <vt:lpstr>Independence</vt:lpstr>
      <vt:lpstr>Where to document independence</vt:lpstr>
      <vt:lpstr>Part IV:  Style Notes</vt:lpstr>
      <vt:lpstr>Who I am </vt:lpstr>
      <vt:lpstr>Examples</vt:lpstr>
      <vt:lpstr>Side-bar:  just the science?</vt:lpstr>
      <vt:lpstr>Addressing criteria</vt:lpstr>
      <vt:lpstr>Clarification of details</vt:lpstr>
      <vt:lpstr>Discipline-specific metrics</vt:lpstr>
      <vt:lpstr>A template, an example</vt:lpstr>
      <vt:lpstr>PowerPoint Presentation</vt:lpstr>
    </vt:vector>
  </TitlesOfParts>
  <Company>Indiana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 Update PT 2018</dc:title>
  <dc:creator>Williamson, Gail F.</dc:creator>
  <cp:lastModifiedBy>Miller, Willie M</cp:lastModifiedBy>
  <cp:revision>346</cp:revision>
  <cp:lastPrinted>2019-07-01T19:36:56Z</cp:lastPrinted>
  <dcterms:created xsi:type="dcterms:W3CDTF">2016-12-02T17:31:20Z</dcterms:created>
  <dcterms:modified xsi:type="dcterms:W3CDTF">2023-09-13T16:44:47Z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0x010100CFD94552F53F234C902EEF3BFC2E30BB</vt:lpwstr>
  </property>
</Properties>
</file>